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62"/>
  </p:notesMasterIdLst>
  <p:sldIdLst>
    <p:sldId id="256" r:id="rId2"/>
    <p:sldId id="274" r:id="rId3"/>
    <p:sldId id="332" r:id="rId4"/>
    <p:sldId id="258" r:id="rId5"/>
    <p:sldId id="275" r:id="rId6"/>
    <p:sldId id="333" r:id="rId7"/>
    <p:sldId id="334" r:id="rId8"/>
    <p:sldId id="259" r:id="rId9"/>
    <p:sldId id="323" r:id="rId10"/>
    <p:sldId id="260" r:id="rId11"/>
    <p:sldId id="262" r:id="rId12"/>
    <p:sldId id="261" r:id="rId13"/>
    <p:sldId id="263" r:id="rId14"/>
    <p:sldId id="325" r:id="rId15"/>
    <p:sldId id="324" r:id="rId16"/>
    <p:sldId id="369" r:id="rId17"/>
    <p:sldId id="370" r:id="rId18"/>
    <p:sldId id="330" r:id="rId19"/>
    <p:sldId id="335" r:id="rId20"/>
    <p:sldId id="264" r:id="rId21"/>
    <p:sldId id="265" r:id="rId22"/>
    <p:sldId id="266" r:id="rId23"/>
    <p:sldId id="326" r:id="rId24"/>
    <p:sldId id="268" r:id="rId25"/>
    <p:sldId id="267" r:id="rId26"/>
    <p:sldId id="368" r:id="rId27"/>
    <p:sldId id="327" r:id="rId28"/>
    <p:sldId id="336" r:id="rId29"/>
    <p:sldId id="337" r:id="rId30"/>
    <p:sldId id="270" r:id="rId31"/>
    <p:sldId id="338" r:id="rId32"/>
    <p:sldId id="339" r:id="rId33"/>
    <p:sldId id="340" r:id="rId34"/>
    <p:sldId id="341" r:id="rId35"/>
    <p:sldId id="342" r:id="rId36"/>
    <p:sldId id="347" r:id="rId37"/>
    <p:sldId id="343" r:id="rId38"/>
    <p:sldId id="344" r:id="rId39"/>
    <p:sldId id="345" r:id="rId40"/>
    <p:sldId id="346" r:id="rId41"/>
    <p:sldId id="348" r:id="rId42"/>
    <p:sldId id="349" r:id="rId43"/>
    <p:sldId id="353" r:id="rId44"/>
    <p:sldId id="354" r:id="rId45"/>
    <p:sldId id="350" r:id="rId46"/>
    <p:sldId id="355" r:id="rId47"/>
    <p:sldId id="351" r:id="rId48"/>
    <p:sldId id="352" r:id="rId49"/>
    <p:sldId id="356" r:id="rId50"/>
    <p:sldId id="357" r:id="rId51"/>
    <p:sldId id="358" r:id="rId52"/>
    <p:sldId id="360" r:id="rId53"/>
    <p:sldId id="361" r:id="rId54"/>
    <p:sldId id="359" r:id="rId55"/>
    <p:sldId id="362" r:id="rId56"/>
    <p:sldId id="363" r:id="rId57"/>
    <p:sldId id="364" r:id="rId58"/>
    <p:sldId id="367" r:id="rId59"/>
    <p:sldId id="365" r:id="rId60"/>
    <p:sldId id="28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9DE"/>
    <a:srgbClr val="1B6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4"/>
  </p:normalViewPr>
  <p:slideViewPr>
    <p:cSldViewPr>
      <p:cViewPr varScale="1">
        <p:scale>
          <a:sx n="100" d="100"/>
          <a:sy n="100" d="100"/>
        </p:scale>
        <p:origin x="85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28D56-4BE1-4278-A96B-19CA63CF7861}" type="datetimeFigureOut">
              <a:rPr lang="en-US" smtClean="0"/>
              <a:t>1/14/2023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7E0BE-AA5F-454F-BE0D-737AA41326CA}" type="slidenum">
              <a:rPr lang="en-US" smtClean="0"/>
              <a:t>‹#›</a:t>
            </a:fld>
            <a:endParaRPr lang="en-US"/>
          </a:p>
        </p:txBody>
      </p:sp>
    </p:spTree>
    <p:extLst>
      <p:ext uri="{BB962C8B-B14F-4D97-AF65-F5344CB8AC3E}">
        <p14:creationId xmlns:p14="http://schemas.microsoft.com/office/powerpoint/2010/main" val="131077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m12.safelinks.protection.outlook.com/?url=https%3A%2F%2Fwww.youtube.com%2Fchannel%2FUC3fAQ5rTGQDXv4FtbU31pHw&amp;data=05%7C01%7Cdd992%40connect.yale.edu%7Cdc940c75ce61483e46d508daeb8914fb%7Cdd8cbebb21394df8b4114e3e87abeb5c%7C0%7C0%7C638081271589494204%7CUnknown%7CTWFpbGZsb3d8eyJWIjoiMC4wLjAwMDAiLCJQIjoiV2luMzIiLCJBTiI6Ik1haWwiLCJXVCI6Mn0%3D%7C3000%7C%7C%7C&amp;sdata=jPPhsRJT7gPUEs1vPqjZ06NPJxCmpNM%2F0p6fBKThuDQ%3D&amp;reserved=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97E0BE-AA5F-454F-BE0D-737AA41326CA}" type="slidenum">
              <a:rPr lang="en-US" smtClean="0"/>
              <a:t>4</a:t>
            </a:fld>
            <a:endParaRPr lang="en-US"/>
          </a:p>
        </p:txBody>
      </p:sp>
    </p:spTree>
    <p:extLst>
      <p:ext uri="{BB962C8B-B14F-4D97-AF65-F5344CB8AC3E}">
        <p14:creationId xmlns:p14="http://schemas.microsoft.com/office/powerpoint/2010/main" val="418543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20</a:t>
            </a:fld>
            <a:endParaRPr lang="en-US"/>
          </a:p>
        </p:txBody>
      </p:sp>
    </p:spTree>
    <p:extLst>
      <p:ext uri="{BB962C8B-B14F-4D97-AF65-F5344CB8AC3E}">
        <p14:creationId xmlns:p14="http://schemas.microsoft.com/office/powerpoint/2010/main" val="331865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that OB/GYN is a non-medical admission</a:t>
            </a:r>
          </a:p>
        </p:txBody>
      </p:sp>
      <p:sp>
        <p:nvSpPr>
          <p:cNvPr id="4" name="Slide Number Placeholder 3"/>
          <p:cNvSpPr>
            <a:spLocks noGrp="1"/>
          </p:cNvSpPr>
          <p:nvPr>
            <p:ph type="sldNum" sz="quarter" idx="5"/>
          </p:nvPr>
        </p:nvSpPr>
        <p:spPr/>
        <p:txBody>
          <a:bodyPr/>
          <a:lstStyle/>
          <a:p>
            <a:fld id="{F597E0BE-AA5F-454F-BE0D-737AA41326CA}" type="slidenum">
              <a:rPr lang="en-US" smtClean="0"/>
              <a:t>22</a:t>
            </a:fld>
            <a:endParaRPr lang="en-US"/>
          </a:p>
        </p:txBody>
      </p:sp>
    </p:spTree>
    <p:extLst>
      <p:ext uri="{BB962C8B-B14F-4D97-AF65-F5344CB8AC3E}">
        <p14:creationId xmlns:p14="http://schemas.microsoft.com/office/powerpoint/2010/main" val="85986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slide on ED </a:t>
            </a:r>
            <a:r>
              <a:rPr lang="en-US" dirty="0" err="1"/>
              <a:t>obs</a:t>
            </a:r>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26</a:t>
            </a:fld>
            <a:endParaRPr lang="en-US"/>
          </a:p>
        </p:txBody>
      </p:sp>
    </p:spTree>
    <p:extLst>
      <p:ext uri="{BB962C8B-B14F-4D97-AF65-F5344CB8AC3E}">
        <p14:creationId xmlns:p14="http://schemas.microsoft.com/office/powerpoint/2010/main" val="399769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info on patient follow-up request</a:t>
            </a:r>
          </a:p>
        </p:txBody>
      </p:sp>
      <p:sp>
        <p:nvSpPr>
          <p:cNvPr id="4" name="Slide Number Placeholder 3"/>
          <p:cNvSpPr>
            <a:spLocks noGrp="1"/>
          </p:cNvSpPr>
          <p:nvPr>
            <p:ph type="sldNum" sz="quarter" idx="5"/>
          </p:nvPr>
        </p:nvSpPr>
        <p:spPr/>
        <p:txBody>
          <a:bodyPr/>
          <a:lstStyle/>
          <a:p>
            <a:fld id="{F597E0BE-AA5F-454F-BE0D-737AA41326CA}" type="slidenum">
              <a:rPr lang="en-US" smtClean="0"/>
              <a:t>27</a:t>
            </a:fld>
            <a:endParaRPr lang="en-US"/>
          </a:p>
        </p:txBody>
      </p:sp>
    </p:spTree>
    <p:extLst>
      <p:ext uri="{BB962C8B-B14F-4D97-AF65-F5344CB8AC3E}">
        <p14:creationId xmlns:p14="http://schemas.microsoft.com/office/powerpoint/2010/main" val="491493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33</a:t>
            </a:fld>
            <a:endParaRPr lang="en-US"/>
          </a:p>
        </p:txBody>
      </p:sp>
    </p:spTree>
    <p:extLst>
      <p:ext uri="{BB962C8B-B14F-4D97-AF65-F5344CB8AC3E}">
        <p14:creationId xmlns:p14="http://schemas.microsoft.com/office/powerpoint/2010/main" val="369529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34</a:t>
            </a:fld>
            <a:endParaRPr lang="en-US"/>
          </a:p>
        </p:txBody>
      </p:sp>
    </p:spTree>
    <p:extLst>
      <p:ext uri="{BB962C8B-B14F-4D97-AF65-F5344CB8AC3E}">
        <p14:creationId xmlns:p14="http://schemas.microsoft.com/office/powerpoint/2010/main" val="2244272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note on pharmacy best practices</a:t>
            </a:r>
          </a:p>
        </p:txBody>
      </p:sp>
      <p:sp>
        <p:nvSpPr>
          <p:cNvPr id="4" name="Slide Number Placeholder 3"/>
          <p:cNvSpPr>
            <a:spLocks noGrp="1"/>
          </p:cNvSpPr>
          <p:nvPr>
            <p:ph type="sldNum" sz="quarter" idx="5"/>
          </p:nvPr>
        </p:nvSpPr>
        <p:spPr/>
        <p:txBody>
          <a:bodyPr/>
          <a:lstStyle/>
          <a:p>
            <a:fld id="{F597E0BE-AA5F-454F-BE0D-737AA41326CA}" type="slidenum">
              <a:rPr lang="en-US" smtClean="0"/>
              <a:t>35</a:t>
            </a:fld>
            <a:endParaRPr lang="en-US"/>
          </a:p>
        </p:txBody>
      </p:sp>
    </p:spTree>
    <p:extLst>
      <p:ext uri="{BB962C8B-B14F-4D97-AF65-F5344CB8AC3E}">
        <p14:creationId xmlns:p14="http://schemas.microsoft.com/office/powerpoint/2010/main" val="104067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597E0BE-AA5F-454F-BE0D-737AA41326CA}" type="slidenum">
              <a:rPr lang="en-US" smtClean="0"/>
              <a:t>37</a:t>
            </a:fld>
            <a:endParaRPr lang="en-US"/>
          </a:p>
        </p:txBody>
      </p:sp>
    </p:spTree>
    <p:extLst>
      <p:ext uri="{BB962C8B-B14F-4D97-AF65-F5344CB8AC3E}">
        <p14:creationId xmlns:p14="http://schemas.microsoft.com/office/powerpoint/2010/main" val="169603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40</a:t>
            </a:fld>
            <a:endParaRPr lang="en-US"/>
          </a:p>
        </p:txBody>
      </p:sp>
    </p:spTree>
    <p:extLst>
      <p:ext uri="{BB962C8B-B14F-4D97-AF65-F5344CB8AC3E}">
        <p14:creationId xmlns:p14="http://schemas.microsoft.com/office/powerpoint/2010/main" val="76433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note that ED chest pain pathway helpful for guidance</a:t>
            </a:r>
          </a:p>
        </p:txBody>
      </p:sp>
      <p:sp>
        <p:nvSpPr>
          <p:cNvPr id="4" name="Slide Number Placeholder 3"/>
          <p:cNvSpPr>
            <a:spLocks noGrp="1"/>
          </p:cNvSpPr>
          <p:nvPr>
            <p:ph type="sldNum" sz="quarter" idx="5"/>
          </p:nvPr>
        </p:nvSpPr>
        <p:spPr/>
        <p:txBody>
          <a:bodyPr/>
          <a:lstStyle/>
          <a:p>
            <a:fld id="{F597E0BE-AA5F-454F-BE0D-737AA41326CA}" type="slidenum">
              <a:rPr lang="en-US" smtClean="0"/>
              <a:t>41</a:t>
            </a:fld>
            <a:endParaRPr lang="en-US"/>
          </a:p>
        </p:txBody>
      </p:sp>
    </p:spTree>
    <p:extLst>
      <p:ext uri="{BB962C8B-B14F-4D97-AF65-F5344CB8AC3E}">
        <p14:creationId xmlns:p14="http://schemas.microsoft.com/office/powerpoint/2010/main" val="327497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P100 masks available to off-service rotators at this time?</a:t>
            </a:r>
          </a:p>
        </p:txBody>
      </p:sp>
      <p:sp>
        <p:nvSpPr>
          <p:cNvPr id="4" name="Slide Number Placeholder 3"/>
          <p:cNvSpPr>
            <a:spLocks noGrp="1"/>
          </p:cNvSpPr>
          <p:nvPr>
            <p:ph type="sldNum" sz="quarter" idx="5"/>
          </p:nvPr>
        </p:nvSpPr>
        <p:spPr/>
        <p:txBody>
          <a:bodyPr/>
          <a:lstStyle/>
          <a:p>
            <a:fld id="{F597E0BE-AA5F-454F-BE0D-737AA41326CA}" type="slidenum">
              <a:rPr lang="en-US" smtClean="0"/>
              <a:t>6</a:t>
            </a:fld>
            <a:endParaRPr lang="en-US"/>
          </a:p>
        </p:txBody>
      </p:sp>
    </p:spTree>
    <p:extLst>
      <p:ext uri="{BB962C8B-B14F-4D97-AF65-F5344CB8AC3E}">
        <p14:creationId xmlns:p14="http://schemas.microsoft.com/office/powerpoint/2010/main" val="72545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changed to more neutral photo (photo of car accident)</a:t>
            </a:r>
          </a:p>
        </p:txBody>
      </p:sp>
      <p:sp>
        <p:nvSpPr>
          <p:cNvPr id="4" name="Slide Number Placeholder 3"/>
          <p:cNvSpPr>
            <a:spLocks noGrp="1"/>
          </p:cNvSpPr>
          <p:nvPr>
            <p:ph type="sldNum" sz="quarter" idx="5"/>
          </p:nvPr>
        </p:nvSpPr>
        <p:spPr/>
        <p:txBody>
          <a:bodyPr/>
          <a:lstStyle/>
          <a:p>
            <a:fld id="{F597E0BE-AA5F-454F-BE0D-737AA41326CA}" type="slidenum">
              <a:rPr lang="en-US" smtClean="0"/>
              <a:t>46</a:t>
            </a:fld>
            <a:endParaRPr lang="en-US"/>
          </a:p>
        </p:txBody>
      </p:sp>
    </p:spTree>
    <p:extLst>
      <p:ext uri="{BB962C8B-B14F-4D97-AF65-F5344CB8AC3E}">
        <p14:creationId xmlns:p14="http://schemas.microsoft.com/office/powerpoint/2010/main" val="3391052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47</a:t>
            </a:fld>
            <a:endParaRPr lang="en-US"/>
          </a:p>
        </p:txBody>
      </p:sp>
    </p:spTree>
    <p:extLst>
      <p:ext uri="{BB962C8B-B14F-4D97-AF65-F5344CB8AC3E}">
        <p14:creationId xmlns:p14="http://schemas.microsoft.com/office/powerpoint/2010/main" val="1121589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Clarified that NEXUS says cannot clear if following characteristics present</a:t>
            </a:r>
          </a:p>
        </p:txBody>
      </p:sp>
      <p:sp>
        <p:nvSpPr>
          <p:cNvPr id="4" name="Slide Number Placeholder 3"/>
          <p:cNvSpPr>
            <a:spLocks noGrp="1"/>
          </p:cNvSpPr>
          <p:nvPr>
            <p:ph type="sldNum" sz="quarter" idx="5"/>
          </p:nvPr>
        </p:nvSpPr>
        <p:spPr/>
        <p:txBody>
          <a:bodyPr/>
          <a:lstStyle/>
          <a:p>
            <a:fld id="{F597E0BE-AA5F-454F-BE0D-737AA41326CA}" type="slidenum">
              <a:rPr lang="en-US" smtClean="0"/>
              <a:t>48</a:t>
            </a:fld>
            <a:endParaRPr lang="en-US"/>
          </a:p>
        </p:txBody>
      </p:sp>
    </p:spTree>
    <p:extLst>
      <p:ext uri="{BB962C8B-B14F-4D97-AF65-F5344CB8AC3E}">
        <p14:creationId xmlns:p14="http://schemas.microsoft.com/office/powerpoint/2010/main" val="2962996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50</a:t>
            </a:fld>
            <a:endParaRPr lang="en-US"/>
          </a:p>
        </p:txBody>
      </p:sp>
    </p:spTree>
    <p:extLst>
      <p:ext uri="{BB962C8B-B14F-4D97-AF65-F5344CB8AC3E}">
        <p14:creationId xmlns:p14="http://schemas.microsoft.com/office/powerpoint/2010/main" val="3089496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51</a:t>
            </a:fld>
            <a:endParaRPr lang="en-US"/>
          </a:p>
        </p:txBody>
      </p:sp>
    </p:spTree>
    <p:extLst>
      <p:ext uri="{BB962C8B-B14F-4D97-AF65-F5344CB8AC3E}">
        <p14:creationId xmlns:p14="http://schemas.microsoft.com/office/powerpoint/2010/main" val="769092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52</a:t>
            </a:fld>
            <a:endParaRPr lang="en-US"/>
          </a:p>
        </p:txBody>
      </p:sp>
    </p:spTree>
    <p:extLst>
      <p:ext uri="{BB962C8B-B14F-4D97-AF65-F5344CB8AC3E}">
        <p14:creationId xmlns:p14="http://schemas.microsoft.com/office/powerpoint/2010/main" val="4240758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53</a:t>
            </a:fld>
            <a:endParaRPr lang="en-US"/>
          </a:p>
        </p:txBody>
      </p:sp>
    </p:spTree>
    <p:extLst>
      <p:ext uri="{BB962C8B-B14F-4D97-AF65-F5344CB8AC3E}">
        <p14:creationId xmlns:p14="http://schemas.microsoft.com/office/powerpoint/2010/main" val="1006417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54</a:t>
            </a:fld>
            <a:endParaRPr lang="en-US"/>
          </a:p>
        </p:txBody>
      </p:sp>
    </p:spTree>
    <p:extLst>
      <p:ext uri="{BB962C8B-B14F-4D97-AF65-F5344CB8AC3E}">
        <p14:creationId xmlns:p14="http://schemas.microsoft.com/office/powerpoint/2010/main" val="4266541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55</a:t>
            </a:fld>
            <a:endParaRPr lang="en-US"/>
          </a:p>
        </p:txBody>
      </p:sp>
    </p:spTree>
    <p:extLst>
      <p:ext uri="{BB962C8B-B14F-4D97-AF65-F5344CB8AC3E}">
        <p14:creationId xmlns:p14="http://schemas.microsoft.com/office/powerpoint/2010/main" val="184072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 to show any resident can be on A side, and clarifying that generally R1 and R2 are rooms that off-service rotators should go to. Also clarified that A side is mixed acuity.</a:t>
            </a:r>
          </a:p>
        </p:txBody>
      </p:sp>
      <p:sp>
        <p:nvSpPr>
          <p:cNvPr id="4" name="Slide Number Placeholder 3"/>
          <p:cNvSpPr>
            <a:spLocks noGrp="1"/>
          </p:cNvSpPr>
          <p:nvPr>
            <p:ph type="sldNum" sz="quarter" idx="5"/>
          </p:nvPr>
        </p:nvSpPr>
        <p:spPr/>
        <p:txBody>
          <a:bodyPr/>
          <a:lstStyle/>
          <a:p>
            <a:fld id="{F597E0BE-AA5F-454F-BE0D-737AA41326CA}" type="slidenum">
              <a:rPr lang="en-US" smtClean="0"/>
              <a:t>8</a:t>
            </a:fld>
            <a:endParaRPr lang="en-US"/>
          </a:p>
        </p:txBody>
      </p:sp>
    </p:spTree>
    <p:extLst>
      <p:ext uri="{BB962C8B-B14F-4D97-AF65-F5344CB8AC3E}">
        <p14:creationId xmlns:p14="http://schemas.microsoft.com/office/powerpoint/2010/main" val="374179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Clarifying that C side for boarding/admitted patients (w/ no shifts there), and that B side is now mixed acuity </a:t>
            </a:r>
          </a:p>
          <a:p>
            <a:r>
              <a:rPr lang="en-US" dirty="0"/>
              <a:t>Left the part about Express Care as is, but not sure this is the most realistic anymore (in recent months have mostly seen with just boarded patients</a:t>
            </a:r>
          </a:p>
          <a:p>
            <a:r>
              <a:rPr lang="en-US" dirty="0"/>
              <a:t>Added section about Annex</a:t>
            </a:r>
          </a:p>
        </p:txBody>
      </p:sp>
      <p:sp>
        <p:nvSpPr>
          <p:cNvPr id="4" name="Slide Number Placeholder 3"/>
          <p:cNvSpPr>
            <a:spLocks noGrp="1"/>
          </p:cNvSpPr>
          <p:nvPr>
            <p:ph type="sldNum" sz="quarter" idx="5"/>
          </p:nvPr>
        </p:nvSpPr>
        <p:spPr/>
        <p:txBody>
          <a:bodyPr/>
          <a:lstStyle/>
          <a:p>
            <a:fld id="{F597E0BE-AA5F-454F-BE0D-737AA41326CA}" type="slidenum">
              <a:rPr lang="en-US" smtClean="0"/>
              <a:t>9</a:t>
            </a:fld>
            <a:endParaRPr lang="en-US"/>
          </a:p>
        </p:txBody>
      </p:sp>
    </p:spTree>
    <p:extLst>
      <p:ext uri="{BB962C8B-B14F-4D97-AF65-F5344CB8AC3E}">
        <p14:creationId xmlns:p14="http://schemas.microsoft.com/office/powerpoint/2010/main" val="261670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10</a:t>
            </a:fld>
            <a:endParaRPr lang="en-US"/>
          </a:p>
        </p:txBody>
      </p:sp>
    </p:spTree>
    <p:extLst>
      <p:ext uri="{BB962C8B-B14F-4D97-AF65-F5344CB8AC3E}">
        <p14:creationId xmlns:p14="http://schemas.microsoft.com/office/powerpoint/2010/main" val="175101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Clarified that a PGY2-4 EM resident on B side</a:t>
            </a:r>
          </a:p>
        </p:txBody>
      </p:sp>
      <p:sp>
        <p:nvSpPr>
          <p:cNvPr id="4" name="Slide Number Placeholder 3"/>
          <p:cNvSpPr>
            <a:spLocks noGrp="1"/>
          </p:cNvSpPr>
          <p:nvPr>
            <p:ph type="sldNum" sz="quarter" idx="5"/>
          </p:nvPr>
        </p:nvSpPr>
        <p:spPr/>
        <p:txBody>
          <a:bodyPr/>
          <a:lstStyle/>
          <a:p>
            <a:fld id="{F597E0BE-AA5F-454F-BE0D-737AA41326CA}" type="slidenum">
              <a:rPr lang="en-US" smtClean="0"/>
              <a:t>11</a:t>
            </a:fld>
            <a:endParaRPr lang="en-US"/>
          </a:p>
        </p:txBody>
      </p:sp>
    </p:spTree>
    <p:extLst>
      <p:ext uri="{BB962C8B-B14F-4D97-AF65-F5344CB8AC3E}">
        <p14:creationId xmlns:p14="http://schemas.microsoft.com/office/powerpoint/2010/main" val="2305223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section on C side and Express Care.</a:t>
            </a:r>
          </a:p>
        </p:txBody>
      </p:sp>
      <p:sp>
        <p:nvSpPr>
          <p:cNvPr id="4" name="Slide Number Placeholder 3"/>
          <p:cNvSpPr>
            <a:spLocks noGrp="1"/>
          </p:cNvSpPr>
          <p:nvPr>
            <p:ph type="sldNum" sz="quarter" idx="5"/>
          </p:nvPr>
        </p:nvSpPr>
        <p:spPr/>
        <p:txBody>
          <a:bodyPr/>
          <a:lstStyle/>
          <a:p>
            <a:fld id="{F597E0BE-AA5F-454F-BE0D-737AA41326CA}" type="slidenum">
              <a:rPr lang="en-US" smtClean="0"/>
              <a:t>12</a:t>
            </a:fld>
            <a:endParaRPr lang="en-US"/>
          </a:p>
        </p:txBody>
      </p:sp>
    </p:spTree>
    <p:extLst>
      <p:ext uri="{BB962C8B-B14F-4D97-AF65-F5344CB8AC3E}">
        <p14:creationId xmlns:p14="http://schemas.microsoft.com/office/powerpoint/2010/main" val="192443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 that all patients should be ideally seen within 5 minutes of arrival (since mixed acuity), and clarified who to present to on A vs B side</a:t>
            </a:r>
          </a:p>
        </p:txBody>
      </p:sp>
      <p:sp>
        <p:nvSpPr>
          <p:cNvPr id="4" name="Slide Number Placeholder 3"/>
          <p:cNvSpPr>
            <a:spLocks noGrp="1"/>
          </p:cNvSpPr>
          <p:nvPr>
            <p:ph type="sldNum" sz="quarter" idx="5"/>
          </p:nvPr>
        </p:nvSpPr>
        <p:spPr/>
        <p:txBody>
          <a:bodyPr/>
          <a:lstStyle/>
          <a:p>
            <a:fld id="{F597E0BE-AA5F-454F-BE0D-737AA41326CA}" type="slidenum">
              <a:rPr lang="en-US" smtClean="0"/>
              <a:t>13</a:t>
            </a:fld>
            <a:endParaRPr lang="en-US"/>
          </a:p>
        </p:txBody>
      </p:sp>
    </p:spTree>
    <p:extLst>
      <p:ext uri="{BB962C8B-B14F-4D97-AF65-F5344CB8AC3E}">
        <p14:creationId xmlns:p14="http://schemas.microsoft.com/office/powerpoint/2010/main" val="346424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examples/really want to get into the weeds, review these videos: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tooltip="Original URL: https://www.youtube.com/channel/UC3fAQ5rTGQDXv4FtbU31pHw. Click or tap if you trust this link."/>
              </a:rPr>
              <a:t>https://www.youtube.com/channel/UC3fAQ5rTGQDXv4FtbU31pHw</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597E0BE-AA5F-454F-BE0D-737AA41326CA}" type="slidenum">
              <a:rPr lang="en-US" smtClean="0"/>
              <a:t>17</a:t>
            </a:fld>
            <a:endParaRPr lang="en-US"/>
          </a:p>
        </p:txBody>
      </p:sp>
    </p:spTree>
    <p:extLst>
      <p:ext uri="{BB962C8B-B14F-4D97-AF65-F5344CB8AC3E}">
        <p14:creationId xmlns:p14="http://schemas.microsoft.com/office/powerpoint/2010/main" val="117690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D4409EA-5C03-473A-B98C-3FC197941A06}" type="datetimeFigureOut">
              <a:rPr lang="en-US" smtClean="0"/>
              <a:t>1/14/2023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4CA226-467B-4A57-B95E-B34FF6A86D9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4409EA-5C03-473A-B98C-3FC197941A0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CA226-467B-4A57-B95E-B34FF6A86D9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64CA226-467B-4A57-B95E-B34FF6A86D9D}"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4409EA-5C03-473A-B98C-3FC197941A0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D4409EA-5C03-473A-B98C-3FC197941A06}"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64CA226-467B-4A57-B95E-B34FF6A86D9D}"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D4409EA-5C03-473A-B98C-3FC197941A06}" type="datetimeFigureOut">
              <a:rPr lang="en-US" smtClean="0"/>
              <a:t>1/14/2023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64CA226-467B-4A57-B95E-B34FF6A86D9D}"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D4409EA-5C03-473A-B98C-3FC197941A06}"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CA226-467B-4A57-B95E-B34FF6A86D9D}"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D4409EA-5C03-473A-B98C-3FC197941A06}" type="datetimeFigureOut">
              <a:rPr lang="en-US" smtClean="0"/>
              <a:t>1/14/2023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64CA226-467B-4A57-B95E-B34FF6A86D9D}"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D4409EA-5C03-473A-B98C-3FC197941A06}"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64CA226-467B-4A57-B95E-B34FF6A86D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D4409EA-5C03-473A-B98C-3FC197941A06}"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64CA226-467B-4A57-B95E-B34FF6A86D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64CA226-467B-4A57-B95E-B34FF6A86D9D}"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D4409EA-5C03-473A-B98C-3FC197941A06}" type="datetimeFigureOut">
              <a:rPr lang="en-US" smtClean="0"/>
              <a:t>1/14/2023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64CA226-467B-4A57-B95E-B34FF6A86D9D}"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D4409EA-5C03-473A-B98C-3FC197941A06}" type="datetimeFigureOut">
              <a:rPr lang="en-US" smtClean="0"/>
              <a:t>1/14/2023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D4409EA-5C03-473A-B98C-3FC197941A06}" type="datetimeFigureOut">
              <a:rPr lang="en-US" smtClean="0"/>
              <a:t>1/14/2023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64CA226-467B-4A57-B95E-B34FF6A86D9D}"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pc="-150" dirty="0">
                <a:latin typeface="Franklin Gothic Book" panose="020B0503020102020204" pitchFamily="34" charset="0"/>
              </a:rPr>
              <a:t>A L I N A   T S Y R U L N I K  M D </a:t>
            </a:r>
          </a:p>
          <a:p>
            <a:r>
              <a:rPr lang="en-US" spc="-150" dirty="0">
                <a:latin typeface="Franklin Gothic Book" panose="020B0503020102020204" pitchFamily="34" charset="0"/>
              </a:rPr>
              <a:t>A S S I S T A N T  P R O F E S S O R </a:t>
            </a:r>
          </a:p>
          <a:p>
            <a:r>
              <a:rPr lang="en-US" spc="-150" dirty="0">
                <a:latin typeface="Franklin Gothic Book" panose="020B0503020102020204" pitchFamily="34" charset="0"/>
              </a:rPr>
              <a:t> A S S O C I A T E  R E S I D E N C Y  P R O G R A M  D I R E C T O R</a:t>
            </a:r>
          </a:p>
          <a:p>
            <a:r>
              <a:rPr lang="en-US" spc="-150" dirty="0">
                <a:latin typeface="Franklin Gothic Book" panose="020B0503020102020204" pitchFamily="34" charset="0"/>
              </a:rPr>
              <a:t>D E P A R T M E N T  O F  E M E R G E N C Y  M E D I C I N E </a:t>
            </a:r>
          </a:p>
          <a:p>
            <a:r>
              <a:rPr lang="en-US" spc="-150" dirty="0">
                <a:latin typeface="Franklin Gothic Book" panose="020B0503020102020204" pitchFamily="34" charset="0"/>
              </a:rPr>
              <a:t>Y A L E  U N I V E R S I T Y  S C H O O L  O F  M E D I C I N E</a:t>
            </a:r>
          </a:p>
        </p:txBody>
      </p:sp>
      <p:sp>
        <p:nvSpPr>
          <p:cNvPr id="2" name="Title 1"/>
          <p:cNvSpPr>
            <a:spLocks noGrp="1"/>
          </p:cNvSpPr>
          <p:nvPr>
            <p:ph type="ctrTitle"/>
          </p:nvPr>
        </p:nvSpPr>
        <p:spPr/>
        <p:txBody>
          <a:bodyPr/>
          <a:lstStyle/>
          <a:p>
            <a:r>
              <a:rPr lang="en-US" dirty="0">
                <a:latin typeface="Franklin Gothic Book" panose="020B0503020102020204" pitchFamily="34" charset="0"/>
              </a:rPr>
              <a:t>Welcome to the ED Orientation on-line module</a:t>
            </a:r>
          </a:p>
        </p:txBody>
      </p:sp>
    </p:spTree>
    <p:extLst>
      <p:ext uri="{BB962C8B-B14F-4D97-AF65-F5344CB8AC3E}">
        <p14:creationId xmlns:p14="http://schemas.microsoft.com/office/powerpoint/2010/main" val="169128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1125200" cy="762000"/>
          </a:xfrm>
        </p:spPr>
        <p:txBody>
          <a:bodyPr>
            <a:normAutofit/>
          </a:bodyPr>
          <a:lstStyle/>
          <a:p>
            <a:r>
              <a:rPr lang="en-US" dirty="0"/>
              <a:t>ED Layout- Other areas</a:t>
            </a:r>
          </a:p>
        </p:txBody>
      </p:sp>
      <p:sp>
        <p:nvSpPr>
          <p:cNvPr id="3" name="Content Placeholder 2"/>
          <p:cNvSpPr>
            <a:spLocks noGrp="1"/>
          </p:cNvSpPr>
          <p:nvPr>
            <p:ph sz="quarter" idx="1"/>
          </p:nvPr>
        </p:nvSpPr>
        <p:spPr>
          <a:xfrm>
            <a:off x="228600" y="1371600"/>
            <a:ext cx="8458200" cy="5181600"/>
          </a:xfrm>
        </p:spPr>
        <p:txBody>
          <a:bodyPr>
            <a:normAutofit fontScale="92500"/>
          </a:bodyPr>
          <a:lstStyle/>
          <a:p>
            <a:pPr>
              <a:lnSpc>
                <a:spcPct val="150000"/>
              </a:lnSpc>
            </a:pPr>
            <a:r>
              <a:rPr lang="en-US" sz="2200" b="1" dirty="0">
                <a:latin typeface="Franklin Gothic Book" panose="020B0503020102020204" pitchFamily="34" charset="0"/>
              </a:rPr>
              <a:t>Patient entrances/ triage/ registration </a:t>
            </a:r>
            <a:r>
              <a:rPr lang="en-US" sz="2200" dirty="0">
                <a:latin typeface="Franklin Gothic Book" panose="020B0503020102020204" pitchFamily="34" charset="0"/>
              </a:rPr>
              <a:t>areas:</a:t>
            </a:r>
          </a:p>
          <a:p>
            <a:pPr lvl="1">
              <a:lnSpc>
                <a:spcPct val="150000"/>
              </a:lnSpc>
            </a:pPr>
            <a:r>
              <a:rPr lang="en-US" dirty="0">
                <a:latin typeface="Franklin Gothic Book" panose="020B0503020102020204" pitchFamily="34" charset="0"/>
              </a:rPr>
              <a:t>Ambulance</a:t>
            </a:r>
          </a:p>
          <a:p>
            <a:pPr lvl="1">
              <a:lnSpc>
                <a:spcPct val="150000"/>
              </a:lnSpc>
            </a:pPr>
            <a:r>
              <a:rPr lang="en-US" dirty="0">
                <a:solidFill>
                  <a:schemeClr val="tx1"/>
                </a:solidFill>
                <a:latin typeface="Franklin Gothic Book" panose="020B0503020102020204" pitchFamily="34" charset="0"/>
              </a:rPr>
              <a:t>Waiting Room</a:t>
            </a:r>
          </a:p>
          <a:p>
            <a:pPr>
              <a:lnSpc>
                <a:spcPct val="150000"/>
              </a:lnSpc>
            </a:pPr>
            <a:r>
              <a:rPr lang="en-US" sz="2200" b="1" dirty="0">
                <a:latin typeface="Franklin Gothic Book" panose="020B0503020102020204" pitchFamily="34" charset="0"/>
              </a:rPr>
              <a:t>Crisis Intervention Unit (CIU) </a:t>
            </a:r>
            <a:r>
              <a:rPr lang="en-US" sz="2200" dirty="0">
                <a:latin typeface="Franklin Gothic Book" panose="020B0503020102020204" pitchFamily="34" charset="0"/>
              </a:rPr>
              <a:t>= Psychiatric ED</a:t>
            </a:r>
          </a:p>
          <a:p>
            <a:pPr lvl="1">
              <a:lnSpc>
                <a:spcPct val="150000"/>
              </a:lnSpc>
            </a:pPr>
            <a:r>
              <a:rPr lang="en-US" dirty="0">
                <a:solidFill>
                  <a:schemeClr val="tx1"/>
                </a:solidFill>
                <a:latin typeface="Franklin Gothic Book" panose="020B0503020102020204" pitchFamily="34" charset="0"/>
              </a:rPr>
              <a:t>Separate unit staffed by psychiatry residents, attendings, nurses, techs</a:t>
            </a:r>
          </a:p>
          <a:p>
            <a:pPr lvl="1">
              <a:lnSpc>
                <a:spcPct val="150000"/>
              </a:lnSpc>
            </a:pPr>
            <a:r>
              <a:rPr lang="en-US" dirty="0">
                <a:solidFill>
                  <a:schemeClr val="tx1"/>
                </a:solidFill>
                <a:latin typeface="Franklin Gothic Book" panose="020B0503020102020204" pitchFamily="34" charset="0"/>
              </a:rPr>
              <a:t>Prior to going there, patients &gt;50yr old must be medically cleared</a:t>
            </a:r>
          </a:p>
          <a:p>
            <a:pPr>
              <a:lnSpc>
                <a:spcPct val="150000"/>
              </a:lnSpc>
            </a:pPr>
            <a:r>
              <a:rPr lang="en-US" sz="2200" b="1" dirty="0">
                <a:latin typeface="Franklin Gothic Book" panose="020B0503020102020204" pitchFamily="34" charset="0"/>
              </a:rPr>
              <a:t>Chest Pain Center (CPC</a:t>
            </a:r>
            <a:r>
              <a:rPr lang="en-US" sz="2200" dirty="0">
                <a:latin typeface="Franklin Gothic Book" panose="020B0503020102020204" pitchFamily="34" charset="0"/>
              </a:rPr>
              <a:t>)</a:t>
            </a:r>
          </a:p>
          <a:p>
            <a:pPr lvl="1">
              <a:lnSpc>
                <a:spcPct val="150000"/>
              </a:lnSpc>
            </a:pPr>
            <a:r>
              <a:rPr lang="en-US" dirty="0">
                <a:solidFill>
                  <a:schemeClr val="tx1"/>
                </a:solidFill>
                <a:latin typeface="Franklin Gothic Book" panose="020B0503020102020204" pitchFamily="34" charset="0"/>
              </a:rPr>
              <a:t>Separate ED observation unit for low/moderate chest pain patients</a:t>
            </a:r>
          </a:p>
          <a:p>
            <a:pPr lvl="1">
              <a:lnSpc>
                <a:spcPct val="150000"/>
              </a:lnSpc>
            </a:pPr>
            <a:r>
              <a:rPr lang="en-US" dirty="0">
                <a:solidFill>
                  <a:schemeClr val="tx1"/>
                </a:solidFill>
                <a:latin typeface="Franklin Gothic Book" panose="020B0503020102020204" pitchFamily="34" charset="0"/>
              </a:rPr>
              <a:t>Staffed by B-side attending, PA (during working hours), nurse, tech</a:t>
            </a:r>
          </a:p>
          <a:p>
            <a:pPr lvl="1">
              <a:lnSpc>
                <a:spcPct val="150000"/>
              </a:lnSpc>
            </a:pPr>
            <a:endParaRPr lang="en-US" dirty="0">
              <a:latin typeface="Franklin Gothic Book" panose="020B0503020102020204" pitchFamily="34" charset="0"/>
            </a:endParaRPr>
          </a:p>
        </p:txBody>
      </p:sp>
    </p:spTree>
    <p:extLst>
      <p:ext uri="{BB962C8B-B14F-4D97-AF65-F5344CB8AC3E}">
        <p14:creationId xmlns:p14="http://schemas.microsoft.com/office/powerpoint/2010/main" val="1560303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team: </a:t>
            </a:r>
          </a:p>
        </p:txBody>
      </p:sp>
      <p:sp>
        <p:nvSpPr>
          <p:cNvPr id="3" name="Content Placeholder 2"/>
          <p:cNvSpPr>
            <a:spLocks noGrp="1"/>
          </p:cNvSpPr>
          <p:nvPr>
            <p:ph sz="quarter" idx="1"/>
          </p:nvPr>
        </p:nvSpPr>
        <p:spPr/>
        <p:txBody>
          <a:bodyPr>
            <a:noAutofit/>
          </a:bodyPr>
          <a:lstStyle/>
          <a:p>
            <a:r>
              <a:rPr lang="en-US" sz="2200" dirty="0">
                <a:latin typeface="Franklin Gothic Book" panose="020B0503020102020204" pitchFamily="34" charset="0"/>
              </a:rPr>
              <a:t>Attendings</a:t>
            </a:r>
          </a:p>
          <a:p>
            <a:pPr lvl="1"/>
            <a:r>
              <a:rPr lang="en-US" dirty="0">
                <a:solidFill>
                  <a:schemeClr val="tx1"/>
                </a:solidFill>
                <a:latin typeface="Franklin Gothic Book" panose="020B0503020102020204" pitchFamily="34" charset="0"/>
              </a:rPr>
              <a:t>May be supervising multiple sections during one shift</a:t>
            </a:r>
          </a:p>
          <a:p>
            <a:pPr lvl="2"/>
            <a:r>
              <a:rPr lang="en-US" sz="2200" dirty="0">
                <a:latin typeface="Franklin Gothic Book" panose="020B0503020102020204" pitchFamily="34" charset="0"/>
              </a:rPr>
              <a:t>Can be reached on mobile heartbeat if they are sitting in a different section</a:t>
            </a:r>
          </a:p>
          <a:p>
            <a:pPr lvl="1"/>
            <a:r>
              <a:rPr lang="en-US" dirty="0">
                <a:solidFill>
                  <a:schemeClr val="tx1"/>
                </a:solidFill>
                <a:latin typeface="Franklin Gothic Book" panose="020B0503020102020204" pitchFamily="34" charset="0"/>
              </a:rPr>
              <a:t>24/7 in-house coverage </a:t>
            </a:r>
          </a:p>
          <a:p>
            <a:r>
              <a:rPr lang="en-US" sz="2200" dirty="0">
                <a:latin typeface="Franklin Gothic Book" panose="020B0503020102020204" pitchFamily="34" charset="0"/>
              </a:rPr>
              <a:t>Senior ED Resident</a:t>
            </a:r>
          </a:p>
          <a:p>
            <a:pPr lvl="1"/>
            <a:r>
              <a:rPr lang="en-US" dirty="0">
                <a:solidFill>
                  <a:schemeClr val="tx1"/>
                </a:solidFill>
                <a:latin typeface="Franklin Gothic Book" panose="020B0503020102020204" pitchFamily="34" charset="0"/>
              </a:rPr>
              <a:t>PGY4 resident always on A side</a:t>
            </a:r>
          </a:p>
          <a:p>
            <a:pPr lvl="1"/>
            <a:r>
              <a:rPr lang="en-US" dirty="0">
                <a:solidFill>
                  <a:schemeClr val="tx1"/>
                </a:solidFill>
                <a:latin typeface="Franklin Gothic Book" panose="020B0503020102020204" pitchFamily="34" charset="0"/>
              </a:rPr>
              <a:t>PGY2-4 on B side</a:t>
            </a:r>
          </a:p>
          <a:p>
            <a:r>
              <a:rPr lang="en-US" sz="2200" dirty="0">
                <a:latin typeface="Franklin Gothic Book" panose="020B0503020102020204" pitchFamily="34" charset="0"/>
              </a:rPr>
              <a:t>ED Nurse</a:t>
            </a:r>
          </a:p>
          <a:p>
            <a:r>
              <a:rPr lang="en-US" sz="2200" dirty="0">
                <a:latin typeface="Franklin Gothic Book" panose="020B0503020102020204" pitchFamily="34" charset="0"/>
              </a:rPr>
              <a:t>ED Technician</a:t>
            </a:r>
          </a:p>
          <a:p>
            <a:r>
              <a:rPr lang="en-US" sz="2200" dirty="0">
                <a:latin typeface="Franklin Gothic Book" panose="020B0503020102020204" pitchFamily="34" charset="0"/>
              </a:rPr>
              <a:t>Information Associate (IA)</a:t>
            </a:r>
          </a:p>
          <a:p>
            <a:endParaRPr lang="en-US" sz="2200" dirty="0">
              <a:latin typeface="Franklin Gothic Book" panose="020B0503020102020204" pitchFamily="34" charset="0"/>
            </a:endParaRPr>
          </a:p>
        </p:txBody>
      </p:sp>
    </p:spTree>
    <p:extLst>
      <p:ext uri="{BB962C8B-B14F-4D97-AF65-F5344CB8AC3E}">
        <p14:creationId xmlns:p14="http://schemas.microsoft.com/office/powerpoint/2010/main" val="38684470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Book" panose="020B0503020102020204" pitchFamily="34" charset="0"/>
              </a:rPr>
              <a:t>Your ED shift: Arrival and Sign-out</a:t>
            </a:r>
          </a:p>
        </p:txBody>
      </p:sp>
      <p:sp>
        <p:nvSpPr>
          <p:cNvPr id="3" name="Content Placeholder 2"/>
          <p:cNvSpPr>
            <a:spLocks noGrp="1"/>
          </p:cNvSpPr>
          <p:nvPr>
            <p:ph sz="quarter" idx="1"/>
          </p:nvPr>
        </p:nvSpPr>
        <p:spPr>
          <a:xfrm>
            <a:off x="222504" y="1447800"/>
            <a:ext cx="8613648" cy="4953000"/>
          </a:xfrm>
        </p:spPr>
        <p:txBody>
          <a:bodyPr>
            <a:noAutofit/>
          </a:bodyPr>
          <a:lstStyle/>
          <a:p>
            <a:pPr>
              <a:lnSpc>
                <a:spcPct val="120000"/>
              </a:lnSpc>
            </a:pPr>
            <a:r>
              <a:rPr lang="en-US" sz="1600" b="1" dirty="0">
                <a:latin typeface="Franklin Gothic Book" panose="020B0503020102020204" pitchFamily="34" charset="0"/>
              </a:rPr>
              <a:t>Arrive at least 5 min. prior to scheduled time</a:t>
            </a:r>
          </a:p>
          <a:p>
            <a:pPr>
              <a:lnSpc>
                <a:spcPct val="120000"/>
              </a:lnSpc>
            </a:pPr>
            <a:r>
              <a:rPr lang="en-US" sz="1600" dirty="0">
                <a:solidFill>
                  <a:schemeClr val="tx1"/>
                </a:solidFill>
                <a:latin typeface="Franklin Gothic Book" panose="020B0503020102020204" pitchFamily="34" charset="0"/>
              </a:rPr>
              <a:t>A side: Group sign out at 7am, 3pm, 11pm located in the “bubble” by room A15</a:t>
            </a:r>
          </a:p>
          <a:p>
            <a:pPr lvl="1">
              <a:lnSpc>
                <a:spcPct val="120000"/>
              </a:lnSpc>
            </a:pPr>
            <a:r>
              <a:rPr lang="en-US" sz="1400" dirty="0">
                <a:latin typeface="Franklin Gothic Book" panose="020B0503020102020204" pitchFamily="34" charset="0"/>
              </a:rPr>
              <a:t>Senior residents will present patients</a:t>
            </a:r>
          </a:p>
          <a:p>
            <a:pPr lvl="1">
              <a:lnSpc>
                <a:spcPct val="120000"/>
              </a:lnSpc>
            </a:pPr>
            <a:r>
              <a:rPr lang="en-US" sz="1400" dirty="0">
                <a:latin typeface="Franklin Gothic Book" panose="020B0503020102020204" pitchFamily="34" charset="0"/>
              </a:rPr>
              <a:t>”A Surge” residents sign out to each other or to the PGY4 they are working with and spend the last hour of the shift after sign out wrapping up patients and notes</a:t>
            </a:r>
          </a:p>
          <a:p>
            <a:pPr>
              <a:lnSpc>
                <a:spcPct val="120000"/>
              </a:lnSpc>
            </a:pPr>
            <a:r>
              <a:rPr lang="en-US" sz="1600" dirty="0">
                <a:solidFill>
                  <a:schemeClr val="tx1"/>
                </a:solidFill>
                <a:latin typeface="Franklin Gothic Book" panose="020B0503020102020204" pitchFamily="34" charset="0"/>
              </a:rPr>
              <a:t>B side: Group sign out at 7am, 3pm and 11pm</a:t>
            </a:r>
          </a:p>
          <a:p>
            <a:pPr lvl="1">
              <a:lnSpc>
                <a:spcPct val="120000"/>
              </a:lnSpc>
            </a:pPr>
            <a:r>
              <a:rPr lang="en-US" sz="1400" dirty="0">
                <a:latin typeface="Franklin Gothic Book" panose="020B0503020102020204" pitchFamily="34" charset="0"/>
              </a:rPr>
              <a:t>Off service residents usually receive sign out from the outgoing off service resident. Discuss this among the residents before sign out </a:t>
            </a:r>
          </a:p>
          <a:p>
            <a:pPr lvl="1">
              <a:lnSpc>
                <a:spcPct val="120000"/>
              </a:lnSpc>
            </a:pPr>
            <a:r>
              <a:rPr lang="en-US" sz="1400" dirty="0">
                <a:latin typeface="Franklin Gothic Book" panose="020B0503020102020204" pitchFamily="34" charset="0"/>
              </a:rPr>
              <a:t>Attendings usually present patients, junior residents provide details as needed </a:t>
            </a:r>
          </a:p>
          <a:p>
            <a:pPr lvl="1">
              <a:lnSpc>
                <a:spcPct val="120000"/>
              </a:lnSpc>
            </a:pPr>
            <a:r>
              <a:rPr lang="en-US" sz="1400" dirty="0">
                <a:latin typeface="Franklin Gothic Book" panose="020B0503020102020204" pitchFamily="34" charset="0"/>
              </a:rPr>
              <a:t>If you are on a swing “surge” shift you can start picking up patients and sign out to a resident staying on B side if you have existing patients after your shift ends</a:t>
            </a:r>
          </a:p>
          <a:p>
            <a:pPr lvl="1">
              <a:lnSpc>
                <a:spcPct val="120000"/>
              </a:lnSpc>
            </a:pPr>
            <a:r>
              <a:rPr lang="en-US" sz="1400" dirty="0">
                <a:latin typeface="Franklin Gothic Book" panose="020B0503020102020204" pitchFamily="34" charset="0"/>
              </a:rPr>
              <a:t>After sign out, spend the last hour of your shift wrapping up your patients and finishing your notes.</a:t>
            </a:r>
          </a:p>
        </p:txBody>
      </p:sp>
    </p:spTree>
    <p:extLst>
      <p:ext uri="{BB962C8B-B14F-4D97-AF65-F5344CB8AC3E}">
        <p14:creationId xmlns:p14="http://schemas.microsoft.com/office/powerpoint/2010/main" val="6833869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panose="020B0503020102020204" pitchFamily="34" charset="0"/>
              </a:rPr>
              <a:t>Your ED shift: Seeing patients</a:t>
            </a:r>
          </a:p>
        </p:txBody>
      </p:sp>
      <p:sp>
        <p:nvSpPr>
          <p:cNvPr id="3" name="Content Placeholder 2"/>
          <p:cNvSpPr>
            <a:spLocks noGrp="1"/>
          </p:cNvSpPr>
          <p:nvPr>
            <p:ph sz="quarter" idx="1"/>
          </p:nvPr>
        </p:nvSpPr>
        <p:spPr>
          <a:xfrm>
            <a:off x="152400" y="1600200"/>
            <a:ext cx="8839200" cy="4724400"/>
          </a:xfrm>
        </p:spPr>
        <p:txBody>
          <a:bodyPr>
            <a:normAutofit/>
          </a:bodyPr>
          <a:lstStyle/>
          <a:p>
            <a:r>
              <a:rPr lang="en-US" dirty="0">
                <a:latin typeface="Franklin Gothic Book" panose="020B0503020102020204" pitchFamily="34" charset="0"/>
              </a:rPr>
              <a:t>See patient in Parallel (not sequentially)</a:t>
            </a:r>
          </a:p>
          <a:p>
            <a:pPr lvl="1"/>
            <a:r>
              <a:rPr lang="en-US" dirty="0">
                <a:solidFill>
                  <a:schemeClr val="tx1"/>
                </a:solidFill>
                <a:latin typeface="Franklin Gothic Book" panose="020B0503020102020204" pitchFamily="34" charset="0"/>
              </a:rPr>
              <a:t>Ideally see them within the first 5 minutes of arrival </a:t>
            </a:r>
          </a:p>
          <a:p>
            <a:pPr lvl="1"/>
            <a:r>
              <a:rPr lang="en-US" dirty="0">
                <a:solidFill>
                  <a:schemeClr val="tx1"/>
                </a:solidFill>
                <a:latin typeface="Franklin Gothic Book" panose="020B0503020102020204" pitchFamily="34" charset="0"/>
              </a:rPr>
              <a:t>Present your patients as soon as you see them to senior (A side) and/or attending (B or A side)</a:t>
            </a:r>
          </a:p>
          <a:p>
            <a:pPr lvl="1"/>
            <a:r>
              <a:rPr lang="en-US" dirty="0">
                <a:solidFill>
                  <a:schemeClr val="tx1"/>
                </a:solidFill>
                <a:latin typeface="Franklin Gothic Book" panose="020B0503020102020204" pitchFamily="34" charset="0"/>
              </a:rPr>
              <a:t>Assign yourself to new patients that appear </a:t>
            </a:r>
            <a:r>
              <a:rPr lang="en-US" dirty="0">
                <a:solidFill>
                  <a:srgbClr val="FF0000"/>
                </a:solidFill>
                <a:latin typeface="Franklin Gothic Book" panose="020B0503020102020204" pitchFamily="34" charset="0"/>
              </a:rPr>
              <a:t>red</a:t>
            </a:r>
            <a:r>
              <a:rPr lang="en-US" dirty="0">
                <a:solidFill>
                  <a:schemeClr val="tx1"/>
                </a:solidFill>
                <a:latin typeface="Franklin Gothic Book" panose="020B0503020102020204" pitchFamily="34" charset="0"/>
              </a:rPr>
              <a:t> within your section</a:t>
            </a:r>
          </a:p>
          <a:p>
            <a:pPr lvl="1"/>
            <a:r>
              <a:rPr lang="en-US" dirty="0">
                <a:solidFill>
                  <a:schemeClr val="tx1"/>
                </a:solidFill>
                <a:latin typeface="Franklin Gothic Book" panose="020B0503020102020204" pitchFamily="34" charset="0"/>
              </a:rPr>
              <a:t>When taking sign out on patients, assign yourself as the new resident caring for the patient</a:t>
            </a:r>
          </a:p>
          <a:p>
            <a:pPr lvl="1"/>
            <a:endParaRPr lang="en-US" dirty="0">
              <a:solidFill>
                <a:schemeClr val="tx1"/>
              </a:solidFill>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353272259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5CA4-1E53-334D-B971-4BB8C9F70A0A}"/>
              </a:ext>
            </a:extLst>
          </p:cNvPr>
          <p:cNvSpPr>
            <a:spLocks noGrp="1"/>
          </p:cNvSpPr>
          <p:nvPr>
            <p:ph type="title"/>
          </p:nvPr>
        </p:nvSpPr>
        <p:spPr/>
        <p:txBody>
          <a:bodyPr/>
          <a:lstStyle/>
          <a:p>
            <a:r>
              <a:rPr lang="en-US" dirty="0">
                <a:latin typeface="Franklin Gothic Book" panose="020B0503020102020204" pitchFamily="34" charset="0"/>
              </a:rPr>
              <a:t>Your ED shift: Signing up for patients</a:t>
            </a:r>
          </a:p>
        </p:txBody>
      </p:sp>
      <p:sp>
        <p:nvSpPr>
          <p:cNvPr id="7" name="Content Placeholder 6">
            <a:extLst>
              <a:ext uri="{FF2B5EF4-FFF2-40B4-BE49-F238E27FC236}">
                <a16:creationId xmlns:a16="http://schemas.microsoft.com/office/drawing/2014/main" id="{32C895D6-1BFA-6546-A8CF-7DDC75DF12A1}"/>
              </a:ext>
            </a:extLst>
          </p:cNvPr>
          <p:cNvSpPr>
            <a:spLocks noGrp="1"/>
          </p:cNvSpPr>
          <p:nvPr>
            <p:ph sz="quarter" idx="1"/>
          </p:nvPr>
        </p:nvSpPr>
        <p:spPr>
          <a:xfrm>
            <a:off x="301752" y="1527048"/>
            <a:ext cx="8418576" cy="1063752"/>
          </a:xfrm>
        </p:spPr>
        <p:txBody>
          <a:bodyPr>
            <a:normAutofit fontScale="77500" lnSpcReduction="20000"/>
          </a:bodyPr>
          <a:lstStyle/>
          <a:p>
            <a:r>
              <a:rPr lang="en-US" sz="1800" dirty="0">
                <a:latin typeface="Franklin Gothic Book" panose="020B0503020102020204" pitchFamily="34" charset="0"/>
              </a:rPr>
              <a:t>Sign into the ED context</a:t>
            </a:r>
          </a:p>
          <a:p>
            <a:pPr lvl="1"/>
            <a:r>
              <a:rPr lang="en-US" sz="1300" dirty="0">
                <a:latin typeface="Franklin Gothic Book" panose="020B0503020102020204" pitchFamily="34" charset="0"/>
              </a:rPr>
              <a:t>“YNH Emergency Adult”</a:t>
            </a:r>
          </a:p>
          <a:p>
            <a:r>
              <a:rPr lang="en-US" sz="1800" dirty="0">
                <a:latin typeface="Franklin Gothic Book" panose="020B0503020102020204" pitchFamily="34" charset="0"/>
              </a:rPr>
              <a:t>Once in Epic, go to the ED Track Board and sign into the ED, at the end of the shift you can “sign out” using this button as well to unassign patients</a:t>
            </a:r>
          </a:p>
          <a:p>
            <a:r>
              <a:rPr lang="en-US" sz="1800" dirty="0">
                <a:latin typeface="Franklin Gothic Book" panose="020B0503020102020204" pitchFamily="34" charset="0"/>
              </a:rPr>
              <a:t>To assign yourself to a patient, click on the patient, right click then “assign me”</a:t>
            </a:r>
          </a:p>
        </p:txBody>
      </p:sp>
      <p:pic>
        <p:nvPicPr>
          <p:cNvPr id="9" name="Picture 8" descr="Graphical user interface, website&#10;&#10;Description automatically generated">
            <a:extLst>
              <a:ext uri="{FF2B5EF4-FFF2-40B4-BE49-F238E27FC236}">
                <a16:creationId xmlns:a16="http://schemas.microsoft.com/office/drawing/2014/main" id="{F83540DE-C875-6545-B5B5-DF1F09F17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701" y="2825084"/>
            <a:ext cx="2898648" cy="1826114"/>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7F05297A-9005-4542-BA7D-A6FD72B4E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025" y="4202451"/>
            <a:ext cx="6735303" cy="2088671"/>
          </a:xfrm>
          <a:prstGeom prst="rect">
            <a:avLst/>
          </a:prstGeom>
        </p:spPr>
      </p:pic>
      <p:pic>
        <p:nvPicPr>
          <p:cNvPr id="15" name="Picture 14">
            <a:extLst>
              <a:ext uri="{FF2B5EF4-FFF2-40B4-BE49-F238E27FC236}">
                <a16:creationId xmlns:a16="http://schemas.microsoft.com/office/drawing/2014/main" id="{59A0C340-0038-A74C-8D84-F261757CB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666780"/>
            <a:ext cx="6053328" cy="773264"/>
          </a:xfrm>
          <a:prstGeom prst="rect">
            <a:avLst/>
          </a:prstGeom>
        </p:spPr>
      </p:pic>
      <p:sp>
        <p:nvSpPr>
          <p:cNvPr id="16" name="TextBox 15">
            <a:extLst>
              <a:ext uri="{FF2B5EF4-FFF2-40B4-BE49-F238E27FC236}">
                <a16:creationId xmlns:a16="http://schemas.microsoft.com/office/drawing/2014/main" id="{D917D295-A6C4-F845-B280-545E23D1921F}"/>
              </a:ext>
            </a:extLst>
          </p:cNvPr>
          <p:cNvSpPr txBox="1"/>
          <p:nvPr/>
        </p:nvSpPr>
        <p:spPr>
          <a:xfrm>
            <a:off x="132328" y="2532047"/>
            <a:ext cx="401072" cy="461665"/>
          </a:xfrm>
          <a:prstGeom prst="rect">
            <a:avLst/>
          </a:prstGeom>
          <a:noFill/>
        </p:spPr>
        <p:txBody>
          <a:bodyPr wrap="none" rtlCol="0">
            <a:spAutoFit/>
          </a:bodyPr>
          <a:lstStyle/>
          <a:p>
            <a:r>
              <a:rPr lang="en-US" sz="2400" dirty="0">
                <a:solidFill>
                  <a:srgbClr val="C00000"/>
                </a:solidFill>
              </a:rPr>
              <a:t>1.</a:t>
            </a:r>
          </a:p>
        </p:txBody>
      </p:sp>
      <p:sp>
        <p:nvSpPr>
          <p:cNvPr id="17" name="TextBox 16">
            <a:extLst>
              <a:ext uri="{FF2B5EF4-FFF2-40B4-BE49-F238E27FC236}">
                <a16:creationId xmlns:a16="http://schemas.microsoft.com/office/drawing/2014/main" id="{23C09F96-ADEC-EC4D-B56C-E08C625CC8A6}"/>
              </a:ext>
            </a:extLst>
          </p:cNvPr>
          <p:cNvSpPr txBox="1"/>
          <p:nvPr/>
        </p:nvSpPr>
        <p:spPr>
          <a:xfrm>
            <a:off x="4088887" y="2480419"/>
            <a:ext cx="439544" cy="461665"/>
          </a:xfrm>
          <a:prstGeom prst="rect">
            <a:avLst/>
          </a:prstGeom>
          <a:noFill/>
        </p:spPr>
        <p:txBody>
          <a:bodyPr wrap="none" rtlCol="0">
            <a:spAutoFit/>
          </a:bodyPr>
          <a:lstStyle/>
          <a:p>
            <a:r>
              <a:rPr lang="en-US" sz="2400" dirty="0">
                <a:solidFill>
                  <a:srgbClr val="C00000"/>
                </a:solidFill>
              </a:rPr>
              <a:t>2.</a:t>
            </a:r>
          </a:p>
        </p:txBody>
      </p:sp>
      <p:sp>
        <p:nvSpPr>
          <p:cNvPr id="18" name="TextBox 17">
            <a:extLst>
              <a:ext uri="{FF2B5EF4-FFF2-40B4-BE49-F238E27FC236}">
                <a16:creationId xmlns:a16="http://schemas.microsoft.com/office/drawing/2014/main" id="{585B2AC4-CF16-C44B-B1DB-52034CC210A8}"/>
              </a:ext>
            </a:extLst>
          </p:cNvPr>
          <p:cNvSpPr txBox="1"/>
          <p:nvPr/>
        </p:nvSpPr>
        <p:spPr>
          <a:xfrm>
            <a:off x="4349982" y="3733800"/>
            <a:ext cx="437940" cy="461665"/>
          </a:xfrm>
          <a:prstGeom prst="rect">
            <a:avLst/>
          </a:prstGeom>
          <a:noFill/>
        </p:spPr>
        <p:txBody>
          <a:bodyPr wrap="none" rtlCol="0">
            <a:spAutoFit/>
          </a:bodyPr>
          <a:lstStyle/>
          <a:p>
            <a:r>
              <a:rPr lang="en-US" sz="2400" dirty="0">
                <a:solidFill>
                  <a:srgbClr val="C00000"/>
                </a:solidFill>
              </a:rPr>
              <a:t>3.</a:t>
            </a:r>
          </a:p>
        </p:txBody>
      </p:sp>
      <p:sp>
        <p:nvSpPr>
          <p:cNvPr id="19" name="Frame 18">
            <a:extLst>
              <a:ext uri="{FF2B5EF4-FFF2-40B4-BE49-F238E27FC236}">
                <a16:creationId xmlns:a16="http://schemas.microsoft.com/office/drawing/2014/main" id="{B0CB8671-6030-2945-B88C-C1C7973544CB}"/>
              </a:ext>
            </a:extLst>
          </p:cNvPr>
          <p:cNvSpPr/>
          <p:nvPr/>
        </p:nvSpPr>
        <p:spPr>
          <a:xfrm>
            <a:off x="5562600" y="2666780"/>
            <a:ext cx="457200" cy="386632"/>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319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C645-B8D1-7348-A59C-D697F84D484A}"/>
              </a:ext>
            </a:extLst>
          </p:cNvPr>
          <p:cNvSpPr>
            <a:spLocks noGrp="1"/>
          </p:cNvSpPr>
          <p:nvPr>
            <p:ph type="title"/>
          </p:nvPr>
        </p:nvSpPr>
        <p:spPr/>
        <p:txBody>
          <a:bodyPr/>
          <a:lstStyle/>
          <a:p>
            <a:r>
              <a:rPr lang="en-US" dirty="0">
                <a:latin typeface="Franklin Gothic Book" panose="020B0503020102020204" pitchFamily="34" charset="0"/>
              </a:rPr>
              <a:t>Your ED shift: Orders</a:t>
            </a:r>
          </a:p>
        </p:txBody>
      </p:sp>
      <p:sp>
        <p:nvSpPr>
          <p:cNvPr id="3" name="Content Placeholder 2">
            <a:extLst>
              <a:ext uri="{FF2B5EF4-FFF2-40B4-BE49-F238E27FC236}">
                <a16:creationId xmlns:a16="http://schemas.microsoft.com/office/drawing/2014/main" id="{5D156E8A-4309-E445-B058-DEDDEE51DA48}"/>
              </a:ext>
            </a:extLst>
          </p:cNvPr>
          <p:cNvSpPr>
            <a:spLocks noGrp="1"/>
          </p:cNvSpPr>
          <p:nvPr>
            <p:ph sz="quarter" idx="1"/>
          </p:nvPr>
        </p:nvSpPr>
        <p:spPr>
          <a:xfrm>
            <a:off x="301752" y="1527048"/>
            <a:ext cx="2517648" cy="4340352"/>
          </a:xfrm>
        </p:spPr>
        <p:txBody>
          <a:bodyPr>
            <a:normAutofit/>
          </a:bodyPr>
          <a:lstStyle/>
          <a:p>
            <a:r>
              <a:rPr lang="en-US" sz="1800" dirty="0">
                <a:latin typeface="Franklin Gothic Book" panose="020B0503020102020204" pitchFamily="34" charset="0"/>
              </a:rPr>
              <a:t>Discuss with you attending or senior resident before entering lab and imaging orders</a:t>
            </a:r>
          </a:p>
          <a:p>
            <a:pPr marL="0" indent="0">
              <a:buNone/>
            </a:pPr>
            <a:endParaRPr lang="en-US" sz="1800" dirty="0">
              <a:latin typeface="Franklin Gothic Book" panose="020B0503020102020204" pitchFamily="34" charset="0"/>
            </a:endParaRPr>
          </a:p>
          <a:p>
            <a:r>
              <a:rPr lang="en-US" sz="1800" dirty="0">
                <a:latin typeface="Franklin Gothic Book" panose="020B0503020102020204" pitchFamily="34" charset="0"/>
              </a:rPr>
              <a:t>Use the ED “frequent orders for majority of labs, imaging and antibiotics to ensure you are entering the correct orders</a:t>
            </a:r>
          </a:p>
          <a:p>
            <a:pPr marL="0" indent="0">
              <a:buNone/>
            </a:pPr>
            <a:endParaRPr lang="en-US" sz="1800" dirty="0">
              <a:latin typeface="Franklin Gothic Book" panose="020B0503020102020204" pitchFamily="34" charset="0"/>
            </a:endParaRPr>
          </a:p>
          <a:p>
            <a:r>
              <a:rPr lang="en-US" sz="1800" dirty="0">
                <a:latin typeface="Franklin Gothic Book" panose="020B0503020102020204" pitchFamily="34" charset="0"/>
              </a:rPr>
              <a:t>Enter orders ASAP</a:t>
            </a:r>
          </a:p>
          <a:p>
            <a:endParaRPr lang="en-US" sz="1800" dirty="0">
              <a:latin typeface="Franklin Gothic Book" panose="020B0503020102020204" pitchFamily="34" charset="0"/>
            </a:endParaRPr>
          </a:p>
        </p:txBody>
      </p:sp>
      <p:pic>
        <p:nvPicPr>
          <p:cNvPr id="7" name="Picture 6" descr="Graphical user interface, text, application&#10;&#10;Description automatically generated">
            <a:extLst>
              <a:ext uri="{FF2B5EF4-FFF2-40B4-BE49-F238E27FC236}">
                <a16:creationId xmlns:a16="http://schemas.microsoft.com/office/drawing/2014/main" id="{49041A97-23C8-BA49-AF96-996BD549D2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5676" y="1563624"/>
            <a:ext cx="6079360" cy="3730752"/>
          </a:xfrm>
          <a:prstGeom prst="rect">
            <a:avLst/>
          </a:prstGeom>
        </p:spPr>
      </p:pic>
      <p:cxnSp>
        <p:nvCxnSpPr>
          <p:cNvPr id="9" name="Straight Arrow Connector 8">
            <a:extLst>
              <a:ext uri="{FF2B5EF4-FFF2-40B4-BE49-F238E27FC236}">
                <a16:creationId xmlns:a16="http://schemas.microsoft.com/office/drawing/2014/main" id="{5ABD9BBC-57E6-624A-86B8-9A29DF780A56}"/>
              </a:ext>
            </a:extLst>
          </p:cNvPr>
          <p:cNvCxnSpPr>
            <a:cxnSpLocks/>
          </p:cNvCxnSpPr>
          <p:nvPr/>
        </p:nvCxnSpPr>
        <p:spPr>
          <a:xfrm flipV="1">
            <a:off x="2554014" y="2743200"/>
            <a:ext cx="548640" cy="220980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4" name="Frame 13">
            <a:extLst>
              <a:ext uri="{FF2B5EF4-FFF2-40B4-BE49-F238E27FC236}">
                <a16:creationId xmlns:a16="http://schemas.microsoft.com/office/drawing/2014/main" id="{ED1B2D79-7D8E-2A42-9DB1-1630C3A19D0D}"/>
              </a:ext>
            </a:extLst>
          </p:cNvPr>
          <p:cNvSpPr/>
          <p:nvPr/>
        </p:nvSpPr>
        <p:spPr>
          <a:xfrm>
            <a:off x="2819400" y="2438400"/>
            <a:ext cx="685800" cy="304800"/>
          </a:xfrm>
          <a:prstGeom prst="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80375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AD3F-1429-B14A-93B7-42FAFA69D04A}"/>
              </a:ext>
            </a:extLst>
          </p:cNvPr>
          <p:cNvSpPr>
            <a:spLocks noGrp="1"/>
          </p:cNvSpPr>
          <p:nvPr>
            <p:ph type="title"/>
          </p:nvPr>
        </p:nvSpPr>
        <p:spPr/>
        <p:txBody>
          <a:bodyPr/>
          <a:lstStyle/>
          <a:p>
            <a:r>
              <a:rPr lang="en-US" dirty="0">
                <a:latin typeface="Franklin Gothic Book" panose="020B0503020102020204" pitchFamily="34" charset="0"/>
              </a:rPr>
              <a:t>Your ED Shift: Notes</a:t>
            </a:r>
          </a:p>
        </p:txBody>
      </p:sp>
      <p:sp>
        <p:nvSpPr>
          <p:cNvPr id="18" name="TextBox 17">
            <a:extLst>
              <a:ext uri="{FF2B5EF4-FFF2-40B4-BE49-F238E27FC236}">
                <a16:creationId xmlns:a16="http://schemas.microsoft.com/office/drawing/2014/main" id="{DA94448C-7841-0048-9EF1-31275BA1600C}"/>
              </a:ext>
            </a:extLst>
          </p:cNvPr>
          <p:cNvSpPr txBox="1"/>
          <p:nvPr/>
        </p:nvSpPr>
        <p:spPr>
          <a:xfrm>
            <a:off x="203938" y="1485434"/>
            <a:ext cx="7111262" cy="4308872"/>
          </a:xfrm>
          <a:prstGeom prst="rect">
            <a:avLst/>
          </a:prstGeom>
          <a:noFill/>
        </p:spPr>
        <p:txBody>
          <a:bodyPr wrap="square" rtlCol="0">
            <a:spAutoFit/>
          </a:bodyPr>
          <a:lstStyle/>
          <a:p>
            <a:r>
              <a:rPr lang="en-US" sz="1600" dirty="0">
                <a:latin typeface="Franklin Gothic Book" panose="020B0503020102020204" pitchFamily="34" charset="0"/>
              </a:rPr>
              <a:t>Open Patient’s Chart&gt; Click “My Note”&gt; ED Provider Note</a:t>
            </a: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r>
              <a:rPr lang="en-US" sz="1600" dirty="0">
                <a:latin typeface="Franklin Gothic Book" panose="020B0503020102020204" pitchFamily="34" charset="0"/>
              </a:rPr>
              <a:t>As of January 1</a:t>
            </a:r>
            <a:r>
              <a:rPr lang="en-US" sz="1600" baseline="30000" dirty="0">
                <a:latin typeface="Franklin Gothic Book" panose="020B0503020102020204" pitchFamily="34" charset="0"/>
              </a:rPr>
              <a:t>st</a:t>
            </a:r>
            <a:r>
              <a:rPr lang="en-US" sz="1600" dirty="0">
                <a:latin typeface="Franklin Gothic Book" panose="020B0503020102020204" pitchFamily="34" charset="0"/>
              </a:rPr>
              <a:t>, 2023: </a:t>
            </a:r>
            <a:r>
              <a:rPr lang="en-US" b="1" dirty="0">
                <a:latin typeface="Franklin Gothic Book" panose="020B0503020102020204" pitchFamily="34" charset="0"/>
              </a:rPr>
              <a:t>THERE ARE NEW CODING GUIDELINES!!!</a:t>
            </a:r>
          </a:p>
          <a:p>
            <a:endParaRPr lang="en-US" sz="1600" dirty="0">
              <a:latin typeface="Franklin Gothic Book" panose="020B0503020102020204" pitchFamily="34" charset="0"/>
            </a:endParaRPr>
          </a:p>
          <a:p>
            <a:r>
              <a:rPr lang="en-US" sz="1600" dirty="0">
                <a:latin typeface="Franklin Gothic Book" panose="020B0503020102020204" pitchFamily="34" charset="0"/>
              </a:rPr>
              <a:t>There are no longer HPI and ROS elements that must be completed in every note</a:t>
            </a:r>
          </a:p>
          <a:p>
            <a:endParaRPr lang="en-US" sz="1600" dirty="0">
              <a:solidFill>
                <a:srgbClr val="C00000"/>
              </a:solidFill>
              <a:latin typeface="Franklin Gothic Book" panose="020B0503020102020204" pitchFamily="34" charset="0"/>
            </a:endParaRPr>
          </a:p>
          <a:p>
            <a:endParaRPr lang="en-US" sz="1600" dirty="0">
              <a:latin typeface="Franklin Gothic Book" panose="020B0503020102020204" pitchFamily="34" charset="0"/>
            </a:endParaRPr>
          </a:p>
          <a:p>
            <a:r>
              <a:rPr lang="en-US" sz="1600" dirty="0">
                <a:latin typeface="Franklin Gothic Book" panose="020B0503020102020204" pitchFamily="34" charset="0"/>
              </a:rPr>
              <a:t>Coding is now based off the MDM which is now </a:t>
            </a:r>
          </a:p>
          <a:p>
            <a:r>
              <a:rPr lang="en-US" sz="1600" dirty="0">
                <a:latin typeface="Franklin Gothic Book" panose="020B0503020102020204" pitchFamily="34" charset="0"/>
              </a:rPr>
              <a:t>emphasized in our documentation</a:t>
            </a:r>
          </a:p>
          <a:p>
            <a:endParaRPr lang="en-US" sz="1600" dirty="0">
              <a:latin typeface="Franklin Gothic Book" panose="020B0503020102020204" pitchFamily="34" charset="0"/>
            </a:endParaRPr>
          </a:p>
          <a:p>
            <a:r>
              <a:rPr lang="en-US" sz="1600" dirty="0">
                <a:latin typeface="Franklin Gothic Book" panose="020B0503020102020204" pitchFamily="34" charset="0"/>
              </a:rPr>
              <a:t>The MDM is free text</a:t>
            </a:r>
          </a:p>
        </p:txBody>
      </p:sp>
      <p:pic>
        <p:nvPicPr>
          <p:cNvPr id="20" name="Picture 19" descr="Graphical user interface, text, application, email, website&#10;&#10;Description automatically generated">
            <a:extLst>
              <a:ext uri="{FF2B5EF4-FFF2-40B4-BE49-F238E27FC236}">
                <a16:creationId xmlns:a16="http://schemas.microsoft.com/office/drawing/2014/main" id="{28A7FE44-67B8-964C-B557-D7858529CF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58" y="1845938"/>
            <a:ext cx="5164420" cy="1430662"/>
          </a:xfrm>
          <a:prstGeom prst="rect">
            <a:avLst/>
          </a:prstGeom>
        </p:spPr>
      </p:pic>
      <p:sp>
        <p:nvSpPr>
          <p:cNvPr id="6" name="Circle: Hollow 5">
            <a:extLst>
              <a:ext uri="{FF2B5EF4-FFF2-40B4-BE49-F238E27FC236}">
                <a16:creationId xmlns:a16="http://schemas.microsoft.com/office/drawing/2014/main" id="{2550DD2F-C3E7-61D7-521C-7D88759A46B9}"/>
              </a:ext>
            </a:extLst>
          </p:cNvPr>
          <p:cNvSpPr/>
          <p:nvPr/>
        </p:nvSpPr>
        <p:spPr>
          <a:xfrm>
            <a:off x="1447800" y="1752600"/>
            <a:ext cx="762000" cy="457200"/>
          </a:xfrm>
          <a:prstGeom prst="donut">
            <a:avLst>
              <a:gd name="adj" fmla="val 62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ircle: Hollow 6">
            <a:extLst>
              <a:ext uri="{FF2B5EF4-FFF2-40B4-BE49-F238E27FC236}">
                <a16:creationId xmlns:a16="http://schemas.microsoft.com/office/drawing/2014/main" id="{D7145ABB-C47A-395D-31FC-A39A47FB778E}"/>
              </a:ext>
            </a:extLst>
          </p:cNvPr>
          <p:cNvSpPr/>
          <p:nvPr/>
        </p:nvSpPr>
        <p:spPr>
          <a:xfrm>
            <a:off x="609600" y="2819400"/>
            <a:ext cx="457200" cy="304800"/>
          </a:xfrm>
          <a:prstGeom prst="donut">
            <a:avLst>
              <a:gd name="adj" fmla="val 62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9CD69DE2-15C6-6B4A-99A4-D5FD186B3207}"/>
              </a:ext>
            </a:extLst>
          </p:cNvPr>
          <p:cNvPicPr>
            <a:picLocks noChangeAspect="1"/>
          </p:cNvPicPr>
          <p:nvPr/>
        </p:nvPicPr>
        <p:blipFill>
          <a:blip r:embed="rId3"/>
          <a:stretch>
            <a:fillRect/>
          </a:stretch>
        </p:blipFill>
        <p:spPr>
          <a:xfrm>
            <a:off x="4511802" y="4449375"/>
            <a:ext cx="4324350" cy="1704975"/>
          </a:xfrm>
          <a:prstGeom prst="rect">
            <a:avLst/>
          </a:prstGeom>
        </p:spPr>
      </p:pic>
      <p:sp>
        <p:nvSpPr>
          <p:cNvPr id="11" name="Circle: Hollow 10">
            <a:extLst>
              <a:ext uri="{FF2B5EF4-FFF2-40B4-BE49-F238E27FC236}">
                <a16:creationId xmlns:a16="http://schemas.microsoft.com/office/drawing/2014/main" id="{32B9EA4B-9202-3967-F1BC-5F3795F3574A}"/>
              </a:ext>
            </a:extLst>
          </p:cNvPr>
          <p:cNvSpPr/>
          <p:nvPr/>
        </p:nvSpPr>
        <p:spPr>
          <a:xfrm>
            <a:off x="4511802" y="4993252"/>
            <a:ext cx="517398" cy="379314"/>
          </a:xfrm>
          <a:prstGeom prst="donut">
            <a:avLst>
              <a:gd name="adj" fmla="val 62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76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AD3F-1429-B14A-93B7-42FAFA69D04A}"/>
              </a:ext>
            </a:extLst>
          </p:cNvPr>
          <p:cNvSpPr>
            <a:spLocks noGrp="1"/>
          </p:cNvSpPr>
          <p:nvPr>
            <p:ph type="title"/>
          </p:nvPr>
        </p:nvSpPr>
        <p:spPr/>
        <p:txBody>
          <a:bodyPr/>
          <a:lstStyle/>
          <a:p>
            <a:r>
              <a:rPr lang="en-US" dirty="0">
                <a:latin typeface="Franklin Gothic Book" panose="020B0503020102020204" pitchFamily="34" charset="0"/>
              </a:rPr>
              <a:t>Your ED Shift: Notes</a:t>
            </a:r>
          </a:p>
        </p:txBody>
      </p:sp>
      <p:sp>
        <p:nvSpPr>
          <p:cNvPr id="18" name="TextBox 17">
            <a:extLst>
              <a:ext uri="{FF2B5EF4-FFF2-40B4-BE49-F238E27FC236}">
                <a16:creationId xmlns:a16="http://schemas.microsoft.com/office/drawing/2014/main" id="{DA94448C-7841-0048-9EF1-31275BA1600C}"/>
              </a:ext>
            </a:extLst>
          </p:cNvPr>
          <p:cNvSpPr txBox="1"/>
          <p:nvPr/>
        </p:nvSpPr>
        <p:spPr>
          <a:xfrm>
            <a:off x="176594" y="1676400"/>
            <a:ext cx="4149932" cy="5262979"/>
          </a:xfrm>
          <a:prstGeom prst="rect">
            <a:avLst/>
          </a:prstGeom>
          <a:noFill/>
        </p:spPr>
        <p:txBody>
          <a:bodyPr wrap="square" rtlCol="0">
            <a:spAutoFit/>
          </a:bodyPr>
          <a:lstStyle/>
          <a:p>
            <a:r>
              <a:rPr lang="en-US" sz="1600" dirty="0">
                <a:latin typeface="Franklin Gothic Book" panose="020B0503020102020204" pitchFamily="34" charset="0"/>
              </a:rPr>
              <a:t>In the MDM, please include:</a:t>
            </a:r>
          </a:p>
          <a:p>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The patient’s PMHx and presenting story (HPI)</a:t>
            </a:r>
          </a:p>
          <a:p>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DDx you are likely considering (i.e., for a CC of chest pain-&gt; ACS, PE, or PNA, etc.)</a:t>
            </a:r>
          </a:p>
          <a:p>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Tests you are considering or deferring for the most emergent </a:t>
            </a:r>
            <a:r>
              <a:rPr lang="en-US" sz="1600" dirty="0" err="1">
                <a:latin typeface="Franklin Gothic Book" panose="020B0503020102020204" pitchFamily="34" charset="0"/>
              </a:rPr>
              <a:t>Dxs</a:t>
            </a:r>
            <a:r>
              <a:rPr lang="en-US" sz="1600" dirty="0">
                <a:latin typeface="Franklin Gothic Book" panose="020B0503020102020204" pitchFamily="34" charset="0"/>
              </a:rPr>
              <a:t> (i.e., considered PE but patient was low risk per PERC criteria, no d-dimer ordered).</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Updates and/or changes to patient status:</a:t>
            </a:r>
          </a:p>
          <a:p>
            <a:pPr marL="742950" lvl="1" indent="-285750">
              <a:buFont typeface="Arial" panose="020B0604020202020204" pitchFamily="34" charset="0"/>
              <a:buChar char="•"/>
            </a:pPr>
            <a:r>
              <a:rPr lang="en-US" sz="1600" dirty="0">
                <a:latin typeface="Franklin Gothic Book" panose="020B0503020102020204" pitchFamily="34" charset="0"/>
              </a:rPr>
              <a:t>Improvement after meds?</a:t>
            </a:r>
          </a:p>
          <a:p>
            <a:pPr marL="742950" lvl="1" indent="-285750">
              <a:buFont typeface="Arial" panose="020B0604020202020204" pitchFamily="34" charset="0"/>
              <a:buChar char="•"/>
            </a:pPr>
            <a:r>
              <a:rPr lang="en-US" sz="1600" dirty="0">
                <a:latin typeface="Franklin Gothic Book" panose="020B0503020102020204" pitchFamily="34" charset="0"/>
              </a:rPr>
              <a:t>Worsening vitals</a:t>
            </a:r>
          </a:p>
          <a:p>
            <a:pPr marL="742950" lvl="1" indent="-285750">
              <a:buFont typeface="Arial" panose="020B0604020202020204" pitchFamily="34" charset="0"/>
              <a:buChar char="•"/>
            </a:pPr>
            <a:r>
              <a:rPr lang="en-US" sz="1600" dirty="0">
                <a:latin typeface="Franklin Gothic Book" panose="020B0503020102020204" pitchFamily="34" charset="0"/>
              </a:rPr>
              <a:t>Final disposition</a:t>
            </a:r>
          </a:p>
          <a:p>
            <a:pPr marL="742950" lvl="1" indent="-285750">
              <a:buFont typeface="Arial" panose="020B0604020202020204" pitchFamily="34" charset="0"/>
              <a:buChar char="•"/>
            </a:pPr>
            <a:r>
              <a:rPr lang="en-US" sz="1600" dirty="0">
                <a:latin typeface="Franklin Gothic Book" panose="020B0503020102020204" pitchFamily="34" charset="0"/>
              </a:rPr>
              <a:t>Etc.</a:t>
            </a: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p:txBody>
      </p:sp>
      <p:sp>
        <p:nvSpPr>
          <p:cNvPr id="5" name="TextBox 4">
            <a:extLst>
              <a:ext uri="{FF2B5EF4-FFF2-40B4-BE49-F238E27FC236}">
                <a16:creationId xmlns:a16="http://schemas.microsoft.com/office/drawing/2014/main" id="{DABF2F58-2E92-DABC-29CE-681F50A217B2}"/>
              </a:ext>
            </a:extLst>
          </p:cNvPr>
          <p:cNvSpPr txBox="1"/>
          <p:nvPr/>
        </p:nvSpPr>
        <p:spPr>
          <a:xfrm rot="21048160">
            <a:off x="5271622" y="4961730"/>
            <a:ext cx="2590800" cy="1200329"/>
          </a:xfrm>
          <a:prstGeom prst="rect">
            <a:avLst/>
          </a:prstGeom>
          <a:noFill/>
        </p:spPr>
        <p:txBody>
          <a:bodyPr wrap="square" rtlCol="0">
            <a:spAutoFit/>
          </a:bodyPr>
          <a:lstStyle/>
          <a:p>
            <a:pPr algn="ctr"/>
            <a:r>
              <a:rPr lang="en-US" b="1" dirty="0">
                <a:solidFill>
                  <a:srgbClr val="FF0000"/>
                </a:solidFill>
              </a:rPr>
              <a:t>IF YOU HAVE MDM QUESTIONS, ASK YOUR SENIOR OR ATTENDING</a:t>
            </a:r>
          </a:p>
        </p:txBody>
      </p:sp>
      <p:pic>
        <p:nvPicPr>
          <p:cNvPr id="7" name="Picture 6">
            <a:extLst>
              <a:ext uri="{FF2B5EF4-FFF2-40B4-BE49-F238E27FC236}">
                <a16:creationId xmlns:a16="http://schemas.microsoft.com/office/drawing/2014/main" id="{D418FCCA-F254-CB85-F954-47EFFEAD647A}"/>
              </a:ext>
            </a:extLst>
          </p:cNvPr>
          <p:cNvPicPr>
            <a:picLocks noChangeAspect="1"/>
          </p:cNvPicPr>
          <p:nvPr/>
        </p:nvPicPr>
        <p:blipFill>
          <a:blip r:embed="rId3"/>
          <a:stretch>
            <a:fillRect/>
          </a:stretch>
        </p:blipFill>
        <p:spPr>
          <a:xfrm>
            <a:off x="4191000" y="1905000"/>
            <a:ext cx="4910594" cy="1105115"/>
          </a:xfrm>
          <a:prstGeom prst="rect">
            <a:avLst/>
          </a:prstGeom>
        </p:spPr>
      </p:pic>
      <p:pic>
        <p:nvPicPr>
          <p:cNvPr id="9" name="Picture 8">
            <a:extLst>
              <a:ext uri="{FF2B5EF4-FFF2-40B4-BE49-F238E27FC236}">
                <a16:creationId xmlns:a16="http://schemas.microsoft.com/office/drawing/2014/main" id="{69E0CC91-0A69-55AA-0547-B64B790A862D}"/>
              </a:ext>
            </a:extLst>
          </p:cNvPr>
          <p:cNvPicPr>
            <a:picLocks noChangeAspect="1"/>
          </p:cNvPicPr>
          <p:nvPr/>
        </p:nvPicPr>
        <p:blipFill>
          <a:blip r:embed="rId4"/>
          <a:stretch>
            <a:fillRect/>
          </a:stretch>
        </p:blipFill>
        <p:spPr>
          <a:xfrm>
            <a:off x="4191000" y="3852648"/>
            <a:ext cx="4953000" cy="790898"/>
          </a:xfrm>
          <a:prstGeom prst="rect">
            <a:avLst/>
          </a:prstGeom>
        </p:spPr>
      </p:pic>
      <p:sp>
        <p:nvSpPr>
          <p:cNvPr id="10" name="Arrow: Down 9">
            <a:extLst>
              <a:ext uri="{FF2B5EF4-FFF2-40B4-BE49-F238E27FC236}">
                <a16:creationId xmlns:a16="http://schemas.microsoft.com/office/drawing/2014/main" id="{E17E7782-2637-FBA7-D6E7-E714D61CFE1B}"/>
              </a:ext>
            </a:extLst>
          </p:cNvPr>
          <p:cNvSpPr/>
          <p:nvPr/>
        </p:nvSpPr>
        <p:spPr>
          <a:xfrm>
            <a:off x="5715000" y="3048000"/>
            <a:ext cx="457200" cy="6858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5DB31D3-410E-346C-82C3-F77D015C420B}"/>
              </a:ext>
            </a:extLst>
          </p:cNvPr>
          <p:cNvSpPr txBox="1"/>
          <p:nvPr/>
        </p:nvSpPr>
        <p:spPr>
          <a:xfrm>
            <a:off x="5271622" y="3162406"/>
            <a:ext cx="2590800" cy="369332"/>
          </a:xfrm>
          <a:prstGeom prst="rect">
            <a:avLst/>
          </a:prstGeom>
          <a:noFill/>
        </p:spPr>
        <p:txBody>
          <a:bodyPr wrap="square" rtlCol="0">
            <a:spAutoFit/>
          </a:bodyPr>
          <a:lstStyle/>
          <a:p>
            <a:pPr algn="ctr"/>
            <a:r>
              <a:rPr lang="en-US" b="1" dirty="0">
                <a:solidFill>
                  <a:srgbClr val="00B050"/>
                </a:solidFill>
              </a:rPr>
              <a:t>Instead</a:t>
            </a:r>
          </a:p>
        </p:txBody>
      </p:sp>
      <p:cxnSp>
        <p:nvCxnSpPr>
          <p:cNvPr id="13" name="Straight Connector 12">
            <a:extLst>
              <a:ext uri="{FF2B5EF4-FFF2-40B4-BE49-F238E27FC236}">
                <a16:creationId xmlns:a16="http://schemas.microsoft.com/office/drawing/2014/main" id="{DA84E4D2-6049-901B-73C1-DCF8E212D662}"/>
              </a:ext>
            </a:extLst>
          </p:cNvPr>
          <p:cNvCxnSpPr/>
          <p:nvPr/>
        </p:nvCxnSpPr>
        <p:spPr>
          <a:xfrm>
            <a:off x="4343400" y="2133600"/>
            <a:ext cx="6400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9315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AD3F-1429-B14A-93B7-42FAFA69D04A}"/>
              </a:ext>
            </a:extLst>
          </p:cNvPr>
          <p:cNvSpPr>
            <a:spLocks noGrp="1"/>
          </p:cNvSpPr>
          <p:nvPr>
            <p:ph type="title"/>
          </p:nvPr>
        </p:nvSpPr>
        <p:spPr/>
        <p:txBody>
          <a:bodyPr/>
          <a:lstStyle/>
          <a:p>
            <a:r>
              <a:rPr lang="en-US" dirty="0">
                <a:latin typeface="Franklin Gothic Book" panose="020B0503020102020204" pitchFamily="34" charset="0"/>
              </a:rPr>
              <a:t>Your ED Shift: Notes</a:t>
            </a:r>
          </a:p>
        </p:txBody>
      </p:sp>
      <p:sp>
        <p:nvSpPr>
          <p:cNvPr id="18" name="TextBox 17">
            <a:extLst>
              <a:ext uri="{FF2B5EF4-FFF2-40B4-BE49-F238E27FC236}">
                <a16:creationId xmlns:a16="http://schemas.microsoft.com/office/drawing/2014/main" id="{DA94448C-7841-0048-9EF1-31275BA1600C}"/>
              </a:ext>
            </a:extLst>
          </p:cNvPr>
          <p:cNvSpPr txBox="1"/>
          <p:nvPr/>
        </p:nvSpPr>
        <p:spPr>
          <a:xfrm>
            <a:off x="301752" y="2797338"/>
            <a:ext cx="7568462" cy="2554545"/>
          </a:xfrm>
          <a:prstGeom prst="rect">
            <a:avLst/>
          </a:prstGeom>
          <a:noFill/>
        </p:spPr>
        <p:txBody>
          <a:bodyPr wrap="square" rtlCol="0">
            <a:spAutoFit/>
          </a:bodyPr>
          <a:lstStyle/>
          <a:p>
            <a:r>
              <a:rPr lang="en-US" sz="1600" dirty="0">
                <a:latin typeface="Franklin Gothic Book" panose="020B0503020102020204" pitchFamily="34" charset="0"/>
              </a:rPr>
              <a:t>Include a physical exam</a:t>
            </a:r>
          </a:p>
          <a:p>
            <a:endParaRPr lang="en-US" sz="1600" dirty="0">
              <a:latin typeface="Franklin Gothic Book" panose="020B0503020102020204" pitchFamily="34" charset="0"/>
            </a:endParaRPr>
          </a:p>
          <a:p>
            <a:r>
              <a:rPr lang="en-US" sz="1600" dirty="0">
                <a:latin typeface="Franklin Gothic Book" panose="020B0503020102020204" pitchFamily="34" charset="0"/>
              </a:rPr>
              <a:t>If you did any procedures use the</a:t>
            </a:r>
          </a:p>
          <a:p>
            <a:r>
              <a:rPr lang="en-US" sz="1600" dirty="0">
                <a:latin typeface="Franklin Gothic Book" panose="020B0503020102020204" pitchFamily="34" charset="0"/>
              </a:rPr>
              <a:t>procedure tab</a:t>
            </a:r>
          </a:p>
          <a:p>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r>
              <a:rPr lang="en-US" sz="1600" dirty="0">
                <a:solidFill>
                  <a:srgbClr val="C00000"/>
                </a:solidFill>
                <a:latin typeface="Franklin Gothic Book" panose="020B0503020102020204" pitchFamily="34" charset="0"/>
              </a:rPr>
              <a:t>You do NOT need to write in the “Attestation/</a:t>
            </a:r>
            <a:r>
              <a:rPr lang="en-US" sz="1600" dirty="0" err="1">
                <a:solidFill>
                  <a:srgbClr val="C00000"/>
                </a:solidFill>
                <a:latin typeface="Franklin Gothic Book" panose="020B0503020102020204" pitchFamily="34" charset="0"/>
              </a:rPr>
              <a:t>CritCare</a:t>
            </a:r>
            <a:r>
              <a:rPr lang="en-US" sz="1600" dirty="0">
                <a:solidFill>
                  <a:srgbClr val="C00000"/>
                </a:solidFill>
                <a:latin typeface="Franklin Gothic Book" panose="020B0503020102020204" pitchFamily="34" charset="0"/>
              </a:rPr>
              <a:t>” section (attendings will document there)</a:t>
            </a:r>
          </a:p>
          <a:p>
            <a:endParaRPr lang="en-US" sz="1600" dirty="0">
              <a:latin typeface="Franklin Gothic Book" panose="020B0503020102020204" pitchFamily="34" charset="0"/>
            </a:endParaRPr>
          </a:p>
          <a:p>
            <a:endParaRPr lang="en-US" sz="1600" dirty="0"/>
          </a:p>
        </p:txBody>
      </p:sp>
      <p:pic>
        <p:nvPicPr>
          <p:cNvPr id="6" name="Picture 5">
            <a:extLst>
              <a:ext uri="{FF2B5EF4-FFF2-40B4-BE49-F238E27FC236}">
                <a16:creationId xmlns:a16="http://schemas.microsoft.com/office/drawing/2014/main" id="{37FEA42A-CCA0-FD04-E8BE-68FE5894D5AB}"/>
              </a:ext>
            </a:extLst>
          </p:cNvPr>
          <p:cNvPicPr>
            <a:picLocks noChangeAspect="1"/>
          </p:cNvPicPr>
          <p:nvPr/>
        </p:nvPicPr>
        <p:blipFill>
          <a:blip r:embed="rId2"/>
          <a:stretch>
            <a:fillRect/>
          </a:stretch>
        </p:blipFill>
        <p:spPr>
          <a:xfrm>
            <a:off x="3505200" y="1735146"/>
            <a:ext cx="5388102" cy="2124384"/>
          </a:xfrm>
          <a:prstGeom prst="rect">
            <a:avLst/>
          </a:prstGeom>
        </p:spPr>
      </p:pic>
      <p:sp>
        <p:nvSpPr>
          <p:cNvPr id="7" name="Circle: Hollow 6">
            <a:extLst>
              <a:ext uri="{FF2B5EF4-FFF2-40B4-BE49-F238E27FC236}">
                <a16:creationId xmlns:a16="http://schemas.microsoft.com/office/drawing/2014/main" id="{14FBD67F-1CCA-845D-5770-D7D0DFCBA921}"/>
              </a:ext>
            </a:extLst>
          </p:cNvPr>
          <p:cNvSpPr/>
          <p:nvPr/>
        </p:nvSpPr>
        <p:spPr>
          <a:xfrm>
            <a:off x="4095310" y="2438400"/>
            <a:ext cx="1086290" cy="457200"/>
          </a:xfrm>
          <a:prstGeom prst="donut">
            <a:avLst>
              <a:gd name="adj" fmla="val 62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B9429B43-267C-726E-D157-BFC117371768}"/>
              </a:ext>
            </a:extLst>
          </p:cNvPr>
          <p:cNvSpPr/>
          <p:nvPr/>
        </p:nvSpPr>
        <p:spPr>
          <a:xfrm>
            <a:off x="5048691" y="2438400"/>
            <a:ext cx="1047309" cy="457199"/>
          </a:xfrm>
          <a:prstGeom prst="donut">
            <a:avLst>
              <a:gd name="adj" fmla="val 62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125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812C-D734-A740-B6FF-D83D235D66DC}"/>
              </a:ext>
            </a:extLst>
          </p:cNvPr>
          <p:cNvSpPr>
            <a:spLocks noGrp="1"/>
          </p:cNvSpPr>
          <p:nvPr>
            <p:ph type="title"/>
          </p:nvPr>
        </p:nvSpPr>
        <p:spPr/>
        <p:txBody>
          <a:bodyPr/>
          <a:lstStyle/>
          <a:p>
            <a:r>
              <a:rPr lang="en-US" dirty="0">
                <a:latin typeface="Franklin Gothic Book" panose="020B0503020102020204" pitchFamily="34" charset="0"/>
              </a:rPr>
              <a:t>Your ED Shift: Notes</a:t>
            </a:r>
          </a:p>
        </p:txBody>
      </p:sp>
      <p:sp>
        <p:nvSpPr>
          <p:cNvPr id="3" name="Content Placeholder 2">
            <a:extLst>
              <a:ext uri="{FF2B5EF4-FFF2-40B4-BE49-F238E27FC236}">
                <a16:creationId xmlns:a16="http://schemas.microsoft.com/office/drawing/2014/main" id="{EFE9DFEF-D13E-4040-B4B1-BDD04A30458B}"/>
              </a:ext>
            </a:extLst>
          </p:cNvPr>
          <p:cNvSpPr>
            <a:spLocks noGrp="1"/>
          </p:cNvSpPr>
          <p:nvPr>
            <p:ph sz="quarter" idx="1"/>
          </p:nvPr>
        </p:nvSpPr>
        <p:spPr/>
        <p:txBody>
          <a:bodyPr/>
          <a:lstStyle/>
          <a:p>
            <a:r>
              <a:rPr lang="en-US" dirty="0">
                <a:latin typeface="Franklin Gothic Book" panose="020B0503020102020204" pitchFamily="34" charset="0"/>
              </a:rPr>
              <a:t>When Finished Documenting: Share</a:t>
            </a:r>
          </a:p>
          <a:p>
            <a:r>
              <a:rPr lang="en-US" dirty="0">
                <a:latin typeface="Franklin Gothic Book" panose="020B0503020102020204" pitchFamily="34" charset="0"/>
              </a:rPr>
              <a:t>When an attending has signed the note, the system will only let you “sign” the note</a:t>
            </a:r>
          </a:p>
          <a:p>
            <a:pPr lvl="1"/>
            <a:r>
              <a:rPr lang="en-US" dirty="0">
                <a:latin typeface="Franklin Gothic Book" panose="020B0503020102020204" pitchFamily="34" charset="0"/>
              </a:rPr>
              <a:t>Pick your attending co-sign</a:t>
            </a:r>
          </a:p>
          <a:p>
            <a:pPr lvl="1"/>
            <a:r>
              <a:rPr lang="en-US" dirty="0">
                <a:latin typeface="Franklin Gothic Book" panose="020B0503020102020204" pitchFamily="34" charset="0"/>
              </a:rPr>
              <a:t>Do not start 2 separate notes</a:t>
            </a:r>
          </a:p>
        </p:txBody>
      </p:sp>
      <p:pic>
        <p:nvPicPr>
          <p:cNvPr id="5" name="Picture 4" descr="Graphical user interface, application&#10;&#10;Description automatically generated">
            <a:extLst>
              <a:ext uri="{FF2B5EF4-FFF2-40B4-BE49-F238E27FC236}">
                <a16:creationId xmlns:a16="http://schemas.microsoft.com/office/drawing/2014/main" id="{0B594475-C932-AC40-A6E0-5D07BDE01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819" y="4267200"/>
            <a:ext cx="5524500" cy="1689100"/>
          </a:xfrm>
          <a:prstGeom prst="rect">
            <a:avLst/>
          </a:prstGeom>
        </p:spPr>
      </p:pic>
    </p:spTree>
    <p:extLst>
      <p:ext uri="{BB962C8B-B14F-4D97-AF65-F5344CB8AC3E}">
        <p14:creationId xmlns:p14="http://schemas.microsoft.com/office/powerpoint/2010/main" val="249700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idx="1"/>
          </p:nvPr>
        </p:nvSpPr>
        <p:spPr/>
        <p:txBody>
          <a:bodyPr>
            <a:normAutofit/>
          </a:bodyPr>
          <a:lstStyle/>
          <a:p>
            <a:r>
              <a:rPr lang="en-US" dirty="0">
                <a:latin typeface="Franklin Gothic Book" panose="020B0503020102020204" pitchFamily="34" charset="0"/>
                <a:cs typeface="Calibri" panose="020F0502020204030204" pitchFamily="34" charset="0"/>
              </a:rPr>
              <a:t>Prepare our off-service rotators for patient care in the ED from the moment they start their rotation</a:t>
            </a:r>
          </a:p>
          <a:p>
            <a:pPr marL="320040" lvl="1" indent="0">
              <a:buNone/>
            </a:pPr>
            <a:endParaRPr lang="en-US" dirty="0">
              <a:latin typeface="Franklin Gothic Book" panose="020B0503020102020204" pitchFamily="34" charset="0"/>
              <a:cs typeface="Calibri" panose="020F0502020204030204" pitchFamily="34" charset="0"/>
            </a:endParaRPr>
          </a:p>
        </p:txBody>
      </p:sp>
      <p:sp>
        <p:nvSpPr>
          <p:cNvPr id="4" name="Title 1"/>
          <p:cNvSpPr>
            <a:spLocks noGrp="1"/>
          </p:cNvSpPr>
          <p:nvPr>
            <p:ph type="title"/>
          </p:nvPr>
        </p:nvSpPr>
        <p:spPr/>
        <p:txBody>
          <a:bodyPr/>
          <a:lstStyle/>
          <a:p>
            <a:r>
              <a:rPr lang="en-US" dirty="0">
                <a:latin typeface="Franklin Gothic Book" panose="020B0503020102020204" pitchFamily="34" charset="0"/>
                <a:cs typeface="Calibri" panose="020F0502020204030204" pitchFamily="34" charset="0"/>
              </a:rPr>
              <a:t>Goal of this Orientation</a:t>
            </a:r>
          </a:p>
        </p:txBody>
      </p:sp>
    </p:spTree>
    <p:extLst>
      <p:ext uri="{BB962C8B-B14F-4D97-AF65-F5344CB8AC3E}">
        <p14:creationId xmlns:p14="http://schemas.microsoft.com/office/powerpoint/2010/main" val="4056859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panose="020B0503020102020204" pitchFamily="34" charset="0"/>
              </a:rPr>
              <a:t>Your ED shift: Disposition</a:t>
            </a:r>
          </a:p>
        </p:txBody>
      </p:sp>
      <p:sp>
        <p:nvSpPr>
          <p:cNvPr id="3" name="Content Placeholder 2"/>
          <p:cNvSpPr>
            <a:spLocks noGrp="1"/>
          </p:cNvSpPr>
          <p:nvPr>
            <p:ph sz="quarter" idx="1"/>
          </p:nvPr>
        </p:nvSpPr>
        <p:spPr>
          <a:xfrm>
            <a:off x="152400" y="1524000"/>
            <a:ext cx="8839200" cy="4876800"/>
          </a:xfrm>
        </p:spPr>
        <p:txBody>
          <a:bodyPr>
            <a:normAutofit/>
          </a:bodyPr>
          <a:lstStyle/>
          <a:p>
            <a:r>
              <a:rPr lang="en-US" dirty="0">
                <a:latin typeface="Franklin Gothic Book" panose="020B0503020102020204" pitchFamily="34" charset="0"/>
              </a:rPr>
              <a:t>Important to notify the patient and nurse as soon as the decision is made to admit or discharge</a:t>
            </a:r>
          </a:p>
          <a:p>
            <a:r>
              <a:rPr lang="en-US" dirty="0">
                <a:solidFill>
                  <a:srgbClr val="C00000"/>
                </a:solidFill>
                <a:latin typeface="Franklin Gothic Book" panose="020B0503020102020204" pitchFamily="34" charset="0"/>
              </a:rPr>
              <a:t>NEVER discharge the patient prior to making the ATTENDING AWARE that the patient is being discharged</a:t>
            </a:r>
          </a:p>
          <a:p>
            <a:r>
              <a:rPr lang="en-US" dirty="0">
                <a:latin typeface="Franklin Gothic Book" panose="020B0503020102020204" pitchFamily="34" charset="0"/>
              </a:rPr>
              <a:t>AMA discharge: ALWAYS alert the attending ASAP</a:t>
            </a:r>
          </a:p>
          <a:p>
            <a:pPr lvl="1"/>
            <a:r>
              <a:rPr lang="en-US" dirty="0">
                <a:solidFill>
                  <a:schemeClr val="tx1"/>
                </a:solidFill>
                <a:latin typeface="Franklin Gothic Book" panose="020B0503020102020204" pitchFamily="34" charset="0"/>
              </a:rPr>
              <a:t>Document capacity to make decision</a:t>
            </a:r>
          </a:p>
          <a:p>
            <a:pPr lvl="2"/>
            <a:r>
              <a:rPr lang="en-US" dirty="0">
                <a:latin typeface="Franklin Gothic Book" panose="020B0503020102020204" pitchFamily="34" charset="0"/>
              </a:rPr>
              <a:t>Can not be: intoxicated, mentally retarded, cognitively impaired</a:t>
            </a:r>
          </a:p>
          <a:p>
            <a:pPr lvl="1"/>
            <a:r>
              <a:rPr lang="en-US" dirty="0">
                <a:solidFill>
                  <a:schemeClr val="tx1"/>
                </a:solidFill>
                <a:latin typeface="Franklin Gothic Book" panose="020B0503020102020204" pitchFamily="34" charset="0"/>
              </a:rPr>
              <a:t>Give appropriate discharge instructions and prescriptions</a:t>
            </a:r>
          </a:p>
          <a:p>
            <a:pPr lvl="1"/>
            <a:r>
              <a:rPr lang="en-US" dirty="0">
                <a:solidFill>
                  <a:schemeClr val="tx1"/>
                </a:solidFill>
                <a:latin typeface="Franklin Gothic Book" panose="020B0503020102020204" pitchFamily="34" charset="0"/>
              </a:rPr>
              <a:t>AMA form must be signed by patient</a:t>
            </a:r>
          </a:p>
          <a:p>
            <a:pPr lvl="1"/>
            <a:r>
              <a:rPr lang="en-US" dirty="0">
                <a:solidFill>
                  <a:schemeClr val="tx1"/>
                </a:solidFill>
                <a:latin typeface="Franklin Gothic Book" panose="020B0503020102020204" pitchFamily="34" charset="0"/>
              </a:rPr>
              <a:t>Encourage return to the ED</a:t>
            </a:r>
          </a:p>
        </p:txBody>
      </p:sp>
    </p:spTree>
    <p:extLst>
      <p:ext uri="{BB962C8B-B14F-4D97-AF65-F5344CB8AC3E}">
        <p14:creationId xmlns:p14="http://schemas.microsoft.com/office/powerpoint/2010/main" val="3046005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Book" panose="020B0503020102020204" pitchFamily="34" charset="0"/>
              </a:rPr>
              <a:t>Your ED shift: Admission vs. Observation</a:t>
            </a:r>
          </a:p>
        </p:txBody>
      </p:sp>
      <p:sp>
        <p:nvSpPr>
          <p:cNvPr id="3" name="Content Placeholder 2"/>
          <p:cNvSpPr>
            <a:spLocks noGrp="1"/>
          </p:cNvSpPr>
          <p:nvPr>
            <p:ph sz="quarter" idx="1"/>
          </p:nvPr>
        </p:nvSpPr>
        <p:spPr>
          <a:xfrm>
            <a:off x="152400" y="1447800"/>
            <a:ext cx="8534400" cy="5181600"/>
          </a:xfrm>
        </p:spPr>
        <p:txBody>
          <a:bodyPr>
            <a:normAutofit/>
          </a:bodyPr>
          <a:lstStyle/>
          <a:p>
            <a:r>
              <a:rPr lang="en-US" dirty="0">
                <a:latin typeface="Franklin Gothic Book" panose="020B0503020102020204" pitchFamily="34" charset="0"/>
              </a:rPr>
              <a:t>Reasoning: patients who have normal vital signs, normal lab results, normal imaging may not meet criteria by insurance companies to pay for a full hospital admission</a:t>
            </a:r>
          </a:p>
          <a:p>
            <a:pPr lvl="1"/>
            <a:r>
              <a:rPr lang="en-US" dirty="0">
                <a:latin typeface="Franklin Gothic Book" panose="020B0503020102020204" pitchFamily="34" charset="0"/>
              </a:rPr>
              <a:t>These patients may still require medical care not reflected by the criteria</a:t>
            </a:r>
          </a:p>
          <a:p>
            <a:r>
              <a:rPr lang="en-US" dirty="0">
                <a:latin typeface="Franklin Gothic Book" panose="020B0503020102020204" pitchFamily="34" charset="0"/>
              </a:rPr>
              <a:t>Logistics: most of the time, the ED attending will be able to determine admit vs. </a:t>
            </a:r>
            <a:r>
              <a:rPr lang="en-US" dirty="0" err="1">
                <a:latin typeface="Franklin Gothic Book" panose="020B0503020102020204" pitchFamily="34" charset="0"/>
              </a:rPr>
              <a:t>obs</a:t>
            </a:r>
            <a:r>
              <a:rPr lang="en-US" dirty="0">
                <a:latin typeface="Franklin Gothic Book" panose="020B0503020102020204" pitchFamily="34" charset="0"/>
              </a:rPr>
              <a:t> </a:t>
            </a:r>
          </a:p>
          <a:p>
            <a:pPr lvl="1"/>
            <a:r>
              <a:rPr lang="en-US" dirty="0">
                <a:latin typeface="Franklin Gothic Book" panose="020B0503020102020204" pitchFamily="34" charset="0"/>
              </a:rPr>
              <a:t>Care Coordinators are specially trained in making the decision </a:t>
            </a:r>
          </a:p>
          <a:p>
            <a:pPr lvl="2"/>
            <a:r>
              <a:rPr lang="en-US" dirty="0">
                <a:latin typeface="Franklin Gothic Book" panose="020B0503020102020204" pitchFamily="34" charset="0"/>
              </a:rPr>
              <a:t>Will sometimes ask you to change the </a:t>
            </a:r>
            <a:r>
              <a:rPr lang="en-US" dirty="0" err="1">
                <a:latin typeface="Franklin Gothic Book" panose="020B0503020102020204" pitchFamily="34" charset="0"/>
              </a:rPr>
              <a:t>admit</a:t>
            </a:r>
            <a:r>
              <a:rPr lang="en-US" dirty="0" err="1">
                <a:latin typeface="Franklin Gothic Book" panose="020B0503020102020204" pitchFamily="34" charset="0"/>
                <a:sym typeface="Wingdings" pitchFamily="2" charset="2"/>
              </a:rPr>
              <a:t>obs</a:t>
            </a:r>
            <a:r>
              <a:rPr lang="en-US" dirty="0">
                <a:latin typeface="Franklin Gothic Book" panose="020B0503020102020204" pitchFamily="34" charset="0"/>
                <a:sym typeface="Wingdings" pitchFamily="2" charset="2"/>
              </a:rPr>
              <a:t> or </a:t>
            </a:r>
            <a:r>
              <a:rPr lang="en-US" dirty="0" err="1">
                <a:latin typeface="Franklin Gothic Book" panose="020B0503020102020204" pitchFamily="34" charset="0"/>
                <a:sym typeface="Wingdings" pitchFamily="2" charset="2"/>
              </a:rPr>
              <a:t>obsadmit</a:t>
            </a:r>
            <a:r>
              <a:rPr lang="en-US" dirty="0">
                <a:latin typeface="Franklin Gothic Book" panose="020B0503020102020204" pitchFamily="34" charset="0"/>
                <a:sym typeface="Wingdings" pitchFamily="2" charset="2"/>
              </a:rPr>
              <a:t> booking</a:t>
            </a:r>
          </a:p>
          <a:p>
            <a:r>
              <a:rPr lang="en-US" dirty="0">
                <a:solidFill>
                  <a:srgbClr val="C00000"/>
                </a:solidFill>
                <a:latin typeface="Franklin Gothic Book" panose="020B0503020102020204" pitchFamily="34" charset="0"/>
                <a:sym typeface="Wingdings" pitchFamily="2" charset="2"/>
              </a:rPr>
              <a:t>The attending makes the final decision</a:t>
            </a:r>
            <a:endParaRPr lang="en-US" dirty="0">
              <a:solidFill>
                <a:srgbClr val="C00000"/>
              </a:solidFill>
              <a:latin typeface="Franklin Gothic Book" panose="020B0503020102020204" pitchFamily="34" charset="0"/>
            </a:endParaRPr>
          </a:p>
          <a:p>
            <a:pPr lvl="2"/>
            <a:endParaRPr lang="en-US" dirty="0">
              <a:latin typeface="Franklin Gothic Book" panose="020B0503020102020204" pitchFamily="34" charset="0"/>
            </a:endParaRPr>
          </a:p>
        </p:txBody>
      </p:sp>
    </p:spTree>
    <p:extLst>
      <p:ext uri="{BB962C8B-B14F-4D97-AF65-F5344CB8AC3E}">
        <p14:creationId xmlns:p14="http://schemas.microsoft.com/office/powerpoint/2010/main" val="3574563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Book" panose="020B0503020102020204" pitchFamily="34" charset="0"/>
              </a:rPr>
              <a:t>Your ED Shift: Medical Admission</a:t>
            </a:r>
          </a:p>
        </p:txBody>
      </p:sp>
      <p:sp>
        <p:nvSpPr>
          <p:cNvPr id="3" name="Content Placeholder 2"/>
          <p:cNvSpPr>
            <a:spLocks noGrp="1"/>
          </p:cNvSpPr>
          <p:nvPr>
            <p:ph sz="quarter" idx="1"/>
          </p:nvPr>
        </p:nvSpPr>
        <p:spPr>
          <a:xfrm>
            <a:off x="301752" y="1600200"/>
            <a:ext cx="8385048" cy="4800600"/>
          </a:xfrm>
        </p:spPr>
        <p:txBody>
          <a:bodyPr>
            <a:normAutofit fontScale="92500" lnSpcReduction="20000"/>
          </a:bodyPr>
          <a:lstStyle/>
          <a:p>
            <a:r>
              <a:rPr lang="en-US" dirty="0">
                <a:latin typeface="Franklin Gothic Book" panose="020B0503020102020204" pitchFamily="34" charset="0"/>
              </a:rPr>
              <a:t>Enter order in EPIC: “ED Admit” under frequent orders</a:t>
            </a:r>
          </a:p>
          <a:p>
            <a:pPr lvl="1"/>
            <a:r>
              <a:rPr lang="en-US" dirty="0">
                <a:solidFill>
                  <a:schemeClr val="tx1"/>
                </a:solidFill>
                <a:latin typeface="Franklin Gothic Book" panose="020B0503020102020204" pitchFamily="34" charset="0"/>
              </a:rPr>
              <a:t>Observation vs. Admission</a:t>
            </a:r>
          </a:p>
          <a:p>
            <a:pPr lvl="1"/>
            <a:r>
              <a:rPr lang="en-US" dirty="0">
                <a:solidFill>
                  <a:schemeClr val="tx1"/>
                </a:solidFill>
                <a:latin typeface="Franklin Gothic Book" panose="020B0503020102020204" pitchFamily="34" charset="0"/>
              </a:rPr>
              <a:t>Medical Admission</a:t>
            </a:r>
          </a:p>
          <a:p>
            <a:pPr lvl="2"/>
            <a:r>
              <a:rPr lang="en-US" dirty="0">
                <a:latin typeface="Franklin Gothic Book" panose="020B0503020102020204" pitchFamily="34" charset="0"/>
              </a:rPr>
              <a:t>For Attending:</a:t>
            </a:r>
          </a:p>
          <a:p>
            <a:pPr lvl="3"/>
            <a:r>
              <a:rPr lang="en-US" sz="1700" dirty="0">
                <a:solidFill>
                  <a:srgbClr val="2289DE"/>
                </a:solidFill>
                <a:latin typeface="Franklin Gothic Book" panose="020B0503020102020204" pitchFamily="34" charset="0"/>
              </a:rPr>
              <a:t>“YNH Hospitalist” </a:t>
            </a:r>
            <a:r>
              <a:rPr lang="en-US" sz="1700" dirty="0">
                <a:solidFill>
                  <a:schemeClr val="tx1"/>
                </a:solidFill>
                <a:latin typeface="Franklin Gothic Book" panose="020B0503020102020204" pitchFamily="34" charset="0"/>
              </a:rPr>
              <a:t>for general medical admissions</a:t>
            </a:r>
          </a:p>
          <a:p>
            <a:pPr lvl="3"/>
            <a:r>
              <a:rPr lang="en-US" sz="1700" dirty="0">
                <a:solidFill>
                  <a:schemeClr val="tx1"/>
                </a:solidFill>
                <a:latin typeface="Franklin Gothic Book" panose="020B0503020102020204" pitchFamily="34" charset="0"/>
              </a:rPr>
              <a:t>If cardiology, the cardiology fellow will give you the name of the attending</a:t>
            </a:r>
          </a:p>
          <a:p>
            <a:pPr lvl="3"/>
            <a:r>
              <a:rPr lang="en-US" sz="1700" dirty="0">
                <a:solidFill>
                  <a:schemeClr val="tx1"/>
                </a:solidFill>
                <a:latin typeface="Franklin Gothic Book" panose="020B0503020102020204" pitchFamily="34" charset="0"/>
              </a:rPr>
              <a:t>For </a:t>
            </a:r>
            <a:r>
              <a:rPr lang="en-US" sz="1700" dirty="0" err="1">
                <a:solidFill>
                  <a:schemeClr val="tx1"/>
                </a:solidFill>
                <a:latin typeface="Franklin Gothic Book" panose="020B0503020102020204" pitchFamily="34" charset="0"/>
              </a:rPr>
              <a:t>Klatskin</a:t>
            </a:r>
            <a:r>
              <a:rPr lang="en-US" sz="1700" dirty="0">
                <a:solidFill>
                  <a:schemeClr val="tx1"/>
                </a:solidFill>
                <a:latin typeface="Franklin Gothic Book" panose="020B0503020102020204" pitchFamily="34" charset="0"/>
              </a:rPr>
              <a:t>, call the </a:t>
            </a:r>
            <a:r>
              <a:rPr lang="en-US" sz="1700" dirty="0" err="1">
                <a:solidFill>
                  <a:schemeClr val="tx1"/>
                </a:solidFill>
                <a:latin typeface="Franklin Gothic Book" panose="020B0503020102020204" pitchFamily="34" charset="0"/>
              </a:rPr>
              <a:t>Klatskin</a:t>
            </a:r>
            <a:r>
              <a:rPr lang="en-US" sz="1700" dirty="0">
                <a:solidFill>
                  <a:schemeClr val="tx1"/>
                </a:solidFill>
                <a:latin typeface="Franklin Gothic Book" panose="020B0503020102020204" pitchFamily="34" charset="0"/>
              </a:rPr>
              <a:t> admitting resident signed into the dynamic role on mobile heartbeat to get the name of the attending</a:t>
            </a:r>
          </a:p>
          <a:p>
            <a:pPr lvl="1"/>
            <a:r>
              <a:rPr lang="en-US" dirty="0">
                <a:solidFill>
                  <a:schemeClr val="tx1"/>
                </a:solidFill>
                <a:latin typeface="Franklin Gothic Book" panose="020B0503020102020204" pitchFamily="34" charset="0"/>
              </a:rPr>
              <a:t>Non-Medical Admission</a:t>
            </a:r>
          </a:p>
          <a:p>
            <a:pPr lvl="2"/>
            <a:r>
              <a:rPr lang="en-US" dirty="0">
                <a:solidFill>
                  <a:srgbClr val="2289DE"/>
                </a:solidFill>
                <a:latin typeface="Franklin Gothic Book" panose="020B0503020102020204" pitchFamily="34" charset="0"/>
              </a:rPr>
              <a:t>Surgical Services (including OB/GYN), Neurology</a:t>
            </a:r>
          </a:p>
          <a:p>
            <a:pPr lvl="2"/>
            <a:r>
              <a:rPr lang="en-US" dirty="0">
                <a:solidFill>
                  <a:schemeClr val="tx1"/>
                </a:solidFill>
                <a:latin typeface="Franklin Gothic Book" panose="020B0503020102020204" pitchFamily="34" charset="0"/>
              </a:rPr>
              <a:t>Need a specific </a:t>
            </a:r>
            <a:r>
              <a:rPr lang="en-US" dirty="0">
                <a:solidFill>
                  <a:srgbClr val="2289DE"/>
                </a:solidFill>
                <a:latin typeface="Franklin Gothic Book" panose="020B0503020102020204" pitchFamily="34" charset="0"/>
              </a:rPr>
              <a:t>attending name </a:t>
            </a:r>
            <a:r>
              <a:rPr lang="en-US" dirty="0">
                <a:solidFill>
                  <a:schemeClr val="tx1"/>
                </a:solidFill>
                <a:latin typeface="Franklin Gothic Book" panose="020B0503020102020204" pitchFamily="34" charset="0"/>
              </a:rPr>
              <a:t>from the consulting resident to put into the order</a:t>
            </a:r>
          </a:p>
          <a:p>
            <a:pPr lvl="1"/>
            <a:r>
              <a:rPr lang="en-US" dirty="0">
                <a:solidFill>
                  <a:schemeClr val="tx1"/>
                </a:solidFill>
                <a:latin typeface="Franklin Gothic Book" panose="020B0503020102020204" pitchFamily="34" charset="0"/>
              </a:rPr>
              <a:t>Level of Care</a:t>
            </a:r>
          </a:p>
          <a:p>
            <a:pPr lvl="2"/>
            <a:r>
              <a:rPr lang="en-US" dirty="0">
                <a:latin typeface="Franklin Gothic Book" panose="020B0503020102020204" pitchFamily="34" charset="0"/>
              </a:rPr>
              <a:t>”Floor” for most admissions</a:t>
            </a:r>
          </a:p>
          <a:p>
            <a:pPr lvl="2"/>
            <a:r>
              <a:rPr lang="en-US" dirty="0">
                <a:solidFill>
                  <a:schemeClr val="tx1"/>
                </a:solidFill>
                <a:latin typeface="Franklin Gothic Book" panose="020B0503020102020204" pitchFamily="34" charset="0"/>
              </a:rPr>
              <a:t>Step down and ICU admissions require a specific attending name</a:t>
            </a:r>
          </a:p>
          <a:p>
            <a:pPr lvl="1"/>
            <a:r>
              <a:rPr lang="en-US" dirty="0">
                <a:solidFill>
                  <a:schemeClr val="tx1"/>
                </a:solidFill>
                <a:latin typeface="Franklin Gothic Book" panose="020B0503020102020204" pitchFamily="34" charset="0"/>
              </a:rPr>
              <a:t>Fill out the rest of the booking (specify tele vs. floor)</a:t>
            </a:r>
          </a:p>
        </p:txBody>
      </p:sp>
    </p:spTree>
    <p:extLst>
      <p:ext uri="{BB962C8B-B14F-4D97-AF65-F5344CB8AC3E}">
        <p14:creationId xmlns:p14="http://schemas.microsoft.com/office/powerpoint/2010/main" val="934095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10;&#10;Description automatically generated">
            <a:extLst>
              <a:ext uri="{FF2B5EF4-FFF2-40B4-BE49-F238E27FC236}">
                <a16:creationId xmlns:a16="http://schemas.microsoft.com/office/drawing/2014/main" id="{BC17533F-7DA0-A745-B3CB-A0717778860D}"/>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01752" y="1566003"/>
            <a:ext cx="5109216" cy="2270273"/>
          </a:xfrm>
        </p:spPr>
      </p:pic>
      <p:sp>
        <p:nvSpPr>
          <p:cNvPr id="4" name="Title 1">
            <a:extLst>
              <a:ext uri="{FF2B5EF4-FFF2-40B4-BE49-F238E27FC236}">
                <a16:creationId xmlns:a16="http://schemas.microsoft.com/office/drawing/2014/main" id="{27E1D1B5-B4BE-8541-B83B-CD1049415519}"/>
              </a:ext>
            </a:extLst>
          </p:cNvPr>
          <p:cNvSpPr>
            <a:spLocks noGrp="1"/>
          </p:cNvSpPr>
          <p:nvPr>
            <p:ph type="title"/>
          </p:nvPr>
        </p:nvSpPr>
        <p:spPr/>
        <p:txBody>
          <a:bodyPr>
            <a:normAutofit/>
          </a:bodyPr>
          <a:lstStyle/>
          <a:p>
            <a:r>
              <a:rPr lang="en-US" dirty="0"/>
              <a:t>Your ED Shift: Admission</a:t>
            </a:r>
          </a:p>
        </p:txBody>
      </p:sp>
      <p:pic>
        <p:nvPicPr>
          <p:cNvPr id="8" name="Picture 7" descr="Graphical user interface, text&#10;&#10;Description automatically generated">
            <a:extLst>
              <a:ext uri="{FF2B5EF4-FFF2-40B4-BE49-F238E27FC236}">
                <a16:creationId xmlns:a16="http://schemas.microsoft.com/office/drawing/2014/main" id="{9CC61A30-F035-A248-8211-98B59117C3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962"/>
          <a:stretch/>
        </p:blipFill>
        <p:spPr>
          <a:xfrm>
            <a:off x="301752" y="4114800"/>
            <a:ext cx="3633770" cy="1389001"/>
          </a:xfrm>
          <a:prstGeom prst="rect">
            <a:avLst/>
          </a:prstGeom>
        </p:spPr>
      </p:pic>
      <p:pic>
        <p:nvPicPr>
          <p:cNvPr id="10" name="Picture 9" descr="Graphical user interface, text, application, Word&#10;&#10;Description automatically generated">
            <a:extLst>
              <a:ext uri="{FF2B5EF4-FFF2-40B4-BE49-F238E27FC236}">
                <a16:creationId xmlns:a16="http://schemas.microsoft.com/office/drawing/2014/main" id="{A89A2EED-2EBD-E840-B305-CA0A76DB8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0701" y="2741891"/>
            <a:ext cx="4635451" cy="3577770"/>
          </a:xfrm>
          <a:prstGeom prst="rect">
            <a:avLst/>
          </a:prstGeom>
        </p:spPr>
      </p:pic>
      <p:sp>
        <p:nvSpPr>
          <p:cNvPr id="11" name="Frame 10">
            <a:extLst>
              <a:ext uri="{FF2B5EF4-FFF2-40B4-BE49-F238E27FC236}">
                <a16:creationId xmlns:a16="http://schemas.microsoft.com/office/drawing/2014/main" id="{C94ABF4A-52C4-E84A-82E3-65BCBE2F9D4E}"/>
              </a:ext>
            </a:extLst>
          </p:cNvPr>
          <p:cNvSpPr/>
          <p:nvPr/>
        </p:nvSpPr>
        <p:spPr>
          <a:xfrm>
            <a:off x="3657600" y="1905000"/>
            <a:ext cx="1753368" cy="381000"/>
          </a:xfrm>
          <a:prstGeom prst="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10FE95D7-0C9D-BD42-BA32-780F4E8D0185}"/>
              </a:ext>
            </a:extLst>
          </p:cNvPr>
          <p:cNvSpPr txBox="1"/>
          <p:nvPr/>
        </p:nvSpPr>
        <p:spPr>
          <a:xfrm>
            <a:off x="3276600" y="1547246"/>
            <a:ext cx="381000" cy="430887"/>
          </a:xfrm>
          <a:prstGeom prst="rect">
            <a:avLst/>
          </a:prstGeom>
          <a:noFill/>
        </p:spPr>
        <p:txBody>
          <a:bodyPr wrap="square" rtlCol="0">
            <a:spAutoFit/>
          </a:bodyPr>
          <a:lstStyle/>
          <a:p>
            <a:r>
              <a:rPr lang="en-US" sz="2200" dirty="0">
                <a:solidFill>
                  <a:srgbClr val="C00000"/>
                </a:solidFill>
              </a:rPr>
              <a:t>1.</a:t>
            </a:r>
          </a:p>
        </p:txBody>
      </p:sp>
      <p:sp>
        <p:nvSpPr>
          <p:cNvPr id="13" name="TextBox 12">
            <a:extLst>
              <a:ext uri="{FF2B5EF4-FFF2-40B4-BE49-F238E27FC236}">
                <a16:creationId xmlns:a16="http://schemas.microsoft.com/office/drawing/2014/main" id="{CC97BE83-AA3D-7146-ABA6-3C352C229EC0}"/>
              </a:ext>
            </a:extLst>
          </p:cNvPr>
          <p:cNvSpPr txBox="1"/>
          <p:nvPr/>
        </p:nvSpPr>
        <p:spPr>
          <a:xfrm>
            <a:off x="381000" y="4003225"/>
            <a:ext cx="492252" cy="430887"/>
          </a:xfrm>
          <a:prstGeom prst="rect">
            <a:avLst/>
          </a:prstGeom>
          <a:noFill/>
        </p:spPr>
        <p:txBody>
          <a:bodyPr wrap="square" rtlCol="0">
            <a:spAutoFit/>
          </a:bodyPr>
          <a:lstStyle/>
          <a:p>
            <a:r>
              <a:rPr lang="en-US" sz="2200" dirty="0">
                <a:solidFill>
                  <a:srgbClr val="C00000"/>
                </a:solidFill>
              </a:rPr>
              <a:t>2.</a:t>
            </a:r>
          </a:p>
        </p:txBody>
      </p:sp>
      <p:sp>
        <p:nvSpPr>
          <p:cNvPr id="14" name="TextBox 13">
            <a:extLst>
              <a:ext uri="{FF2B5EF4-FFF2-40B4-BE49-F238E27FC236}">
                <a16:creationId xmlns:a16="http://schemas.microsoft.com/office/drawing/2014/main" id="{64AD2361-6B32-B547-9CE7-10CF33DD72FB}"/>
              </a:ext>
            </a:extLst>
          </p:cNvPr>
          <p:cNvSpPr txBox="1"/>
          <p:nvPr/>
        </p:nvSpPr>
        <p:spPr>
          <a:xfrm>
            <a:off x="7391400" y="2342498"/>
            <a:ext cx="457200" cy="430887"/>
          </a:xfrm>
          <a:prstGeom prst="rect">
            <a:avLst/>
          </a:prstGeom>
          <a:noFill/>
        </p:spPr>
        <p:txBody>
          <a:bodyPr wrap="square" rtlCol="0">
            <a:spAutoFit/>
          </a:bodyPr>
          <a:lstStyle/>
          <a:p>
            <a:r>
              <a:rPr lang="en-US" sz="2200" dirty="0">
                <a:solidFill>
                  <a:srgbClr val="C00000"/>
                </a:solidFill>
              </a:rPr>
              <a:t>3.</a:t>
            </a:r>
          </a:p>
        </p:txBody>
      </p:sp>
    </p:spTree>
    <p:extLst>
      <p:ext uri="{BB962C8B-B14F-4D97-AF65-F5344CB8AC3E}">
        <p14:creationId xmlns:p14="http://schemas.microsoft.com/office/powerpoint/2010/main" val="61676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Franklin Gothic Book" panose="020B0503020102020204" pitchFamily="34" charset="0"/>
              </a:rPr>
              <a:t>Your ED Shift: Admission to an ICU</a:t>
            </a:r>
          </a:p>
        </p:txBody>
      </p:sp>
      <p:sp>
        <p:nvSpPr>
          <p:cNvPr id="3" name="Content Placeholder 2"/>
          <p:cNvSpPr>
            <a:spLocks noGrp="1"/>
          </p:cNvSpPr>
          <p:nvPr>
            <p:ph sz="quarter" idx="1"/>
          </p:nvPr>
        </p:nvSpPr>
        <p:spPr>
          <a:xfrm>
            <a:off x="304800" y="1676400"/>
            <a:ext cx="8534400" cy="4876800"/>
          </a:xfrm>
        </p:spPr>
        <p:txBody>
          <a:bodyPr>
            <a:normAutofit/>
          </a:bodyPr>
          <a:lstStyle/>
          <a:p>
            <a:r>
              <a:rPr lang="en-US" sz="2500" dirty="0">
                <a:latin typeface="Franklin Gothic Book" panose="020B0503020102020204" pitchFamily="34" charset="0"/>
              </a:rPr>
              <a:t>YNHH admission policy: the ED attending makes the final decision where a patient is admitted</a:t>
            </a:r>
          </a:p>
          <a:p>
            <a:r>
              <a:rPr lang="en-US" sz="2500" dirty="0">
                <a:latin typeface="Franklin Gothic Book" panose="020B0503020102020204" pitchFamily="34" charset="0"/>
              </a:rPr>
              <a:t>The attending or senior resident will contact the MICU or SDU attendings to discuss admissions</a:t>
            </a:r>
          </a:p>
          <a:p>
            <a:r>
              <a:rPr lang="en-US" sz="2500" dirty="0">
                <a:latin typeface="Franklin Gothic Book" panose="020B0503020102020204" pitchFamily="34" charset="0"/>
              </a:rPr>
              <a:t>Additional ICUs</a:t>
            </a:r>
          </a:p>
          <a:p>
            <a:pPr lvl="1"/>
            <a:r>
              <a:rPr lang="en-US" dirty="0">
                <a:solidFill>
                  <a:schemeClr val="tx1"/>
                </a:solidFill>
                <a:latin typeface="Franklin Gothic Book" panose="020B0503020102020204" pitchFamily="34" charset="0"/>
              </a:rPr>
              <a:t>CCU: page CCU fellow </a:t>
            </a:r>
          </a:p>
          <a:p>
            <a:pPr lvl="1"/>
            <a:r>
              <a:rPr lang="en-US" dirty="0">
                <a:solidFill>
                  <a:schemeClr val="tx1"/>
                </a:solidFill>
                <a:latin typeface="Franklin Gothic Book" panose="020B0503020102020204" pitchFamily="34" charset="0"/>
              </a:rPr>
              <a:t>Surgical-ICU: the surgical team is responsible for getting SICU attending approval</a:t>
            </a:r>
          </a:p>
          <a:p>
            <a:pPr lvl="1"/>
            <a:r>
              <a:rPr lang="en-US" dirty="0">
                <a:solidFill>
                  <a:schemeClr val="tx1"/>
                </a:solidFill>
                <a:latin typeface="Franklin Gothic Book" panose="020B0503020102020204" pitchFamily="34" charset="0"/>
              </a:rPr>
              <a:t>Neuro-ICU: don’t need to page anyone b/c you are admitting to a team that should already be involved in patient care</a:t>
            </a:r>
          </a:p>
        </p:txBody>
      </p:sp>
    </p:spTree>
    <p:extLst>
      <p:ext uri="{BB962C8B-B14F-4D97-AF65-F5344CB8AC3E}">
        <p14:creationId xmlns:p14="http://schemas.microsoft.com/office/powerpoint/2010/main" val="56506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Book" panose="020B0503020102020204" pitchFamily="34" charset="0"/>
              </a:rPr>
              <a:t>Your ED shift: Admission to CPC</a:t>
            </a:r>
          </a:p>
        </p:txBody>
      </p:sp>
      <p:sp>
        <p:nvSpPr>
          <p:cNvPr id="3" name="Content Placeholder 2"/>
          <p:cNvSpPr>
            <a:spLocks noGrp="1"/>
          </p:cNvSpPr>
          <p:nvPr>
            <p:ph sz="quarter" idx="1"/>
          </p:nvPr>
        </p:nvSpPr>
        <p:spPr>
          <a:xfrm>
            <a:off x="228600" y="1600200"/>
            <a:ext cx="8458200" cy="4724400"/>
          </a:xfrm>
        </p:spPr>
        <p:txBody>
          <a:bodyPr>
            <a:normAutofit fontScale="70000" lnSpcReduction="20000"/>
          </a:bodyPr>
          <a:lstStyle/>
          <a:p>
            <a:r>
              <a:rPr lang="en-US" dirty="0">
                <a:latin typeface="Franklin Gothic Book" panose="020B0503020102020204" pitchFamily="34" charset="0"/>
              </a:rPr>
              <a:t>CPC or in-hospital ROMI</a:t>
            </a:r>
          </a:p>
          <a:p>
            <a:pPr lvl="1"/>
            <a:r>
              <a:rPr lang="en-US" dirty="0">
                <a:latin typeface="Franklin Gothic Book" panose="020B0503020102020204" pitchFamily="34" charset="0"/>
              </a:rPr>
              <a:t>Both: </a:t>
            </a:r>
          </a:p>
          <a:p>
            <a:pPr lvl="2"/>
            <a:r>
              <a:rPr lang="en-US" dirty="0">
                <a:latin typeface="Franklin Gothic Book" panose="020B0503020102020204" pitchFamily="34" charset="0"/>
              </a:rPr>
              <a:t>low/ moderate risk chest pain patients who need a ROMI</a:t>
            </a:r>
          </a:p>
          <a:p>
            <a:pPr lvl="2"/>
            <a:r>
              <a:rPr lang="en-US" dirty="0">
                <a:latin typeface="Franklin Gothic Book" panose="020B0503020102020204" pitchFamily="34" charset="0"/>
              </a:rPr>
              <a:t>Observation, telemetry admission</a:t>
            </a:r>
          </a:p>
          <a:p>
            <a:pPr lvl="2"/>
            <a:r>
              <a:rPr lang="en-US" dirty="0">
                <a:latin typeface="Franklin Gothic Book" panose="020B0503020102020204" pitchFamily="34" charset="0"/>
              </a:rPr>
              <a:t>Not for ACS patients</a:t>
            </a:r>
          </a:p>
          <a:p>
            <a:pPr lvl="3"/>
            <a:r>
              <a:rPr lang="en-US" dirty="0">
                <a:latin typeface="Franklin Gothic Book" panose="020B0503020102020204" pitchFamily="34" charset="0"/>
              </a:rPr>
              <a:t>No nitro drips, no heparin drips</a:t>
            </a:r>
          </a:p>
          <a:p>
            <a:pPr lvl="1"/>
            <a:r>
              <a:rPr lang="en-US" dirty="0">
                <a:latin typeface="Franklin Gothic Book" panose="020B0503020102020204" pitchFamily="34" charset="0"/>
              </a:rPr>
              <a:t>CPC: patient will get Stress Test at the end of their admission</a:t>
            </a:r>
          </a:p>
          <a:p>
            <a:pPr lvl="2"/>
            <a:r>
              <a:rPr lang="en-US" dirty="0">
                <a:latin typeface="Franklin Gothic Book" panose="020B0503020102020204" pitchFamily="34" charset="0"/>
              </a:rPr>
              <a:t>Your role</a:t>
            </a:r>
          </a:p>
          <a:p>
            <a:pPr lvl="3"/>
            <a:r>
              <a:rPr lang="en-US" dirty="0">
                <a:latin typeface="Franklin Gothic Book" panose="020B0503020102020204" pitchFamily="34" charset="0"/>
              </a:rPr>
              <a:t>Place appropriate EPIC order:</a:t>
            </a:r>
          </a:p>
          <a:p>
            <a:pPr lvl="4"/>
            <a:r>
              <a:rPr lang="en-US" dirty="0">
                <a:latin typeface="Franklin Gothic Book" panose="020B0503020102020204" pitchFamily="34" charset="0"/>
              </a:rPr>
              <a:t>ED chest pain</a:t>
            </a:r>
            <a:r>
              <a:rPr lang="en-US" dirty="0">
                <a:latin typeface="Franklin Gothic Book" panose="020B0503020102020204" pitchFamily="34" charset="0"/>
                <a:sym typeface="Wingdings" pitchFamily="2" charset="2"/>
              </a:rPr>
              <a:t> place in CPC observation</a:t>
            </a:r>
          </a:p>
          <a:p>
            <a:pPr lvl="3"/>
            <a:r>
              <a:rPr lang="en-US" dirty="0">
                <a:solidFill>
                  <a:srgbClr val="FF0000"/>
                </a:solidFill>
                <a:latin typeface="Franklin Gothic Book" panose="020B0503020102020204" pitchFamily="34" charset="0"/>
                <a:sym typeface="Wingdings" pitchFamily="2" charset="2"/>
              </a:rPr>
              <a:t>EPIC Note:</a:t>
            </a:r>
          </a:p>
          <a:p>
            <a:pPr lvl="4"/>
            <a:r>
              <a:rPr lang="en-US" dirty="0" err="1">
                <a:solidFill>
                  <a:srgbClr val="FF0000"/>
                </a:solidFill>
                <a:latin typeface="Franklin Gothic Book" panose="020B0503020102020204" pitchFamily="34" charset="0"/>
                <a:sym typeface="Wingdings" pitchFamily="2" charset="2"/>
              </a:rPr>
              <a:t>Smartphrase</a:t>
            </a:r>
            <a:r>
              <a:rPr lang="en-US" dirty="0">
                <a:solidFill>
                  <a:srgbClr val="FF0000"/>
                </a:solidFill>
                <a:latin typeface="Franklin Gothic Book" panose="020B0503020102020204" pitchFamily="34" charset="0"/>
                <a:sym typeface="Wingdings" pitchFamily="2" charset="2"/>
              </a:rPr>
              <a:t>: “.</a:t>
            </a:r>
            <a:r>
              <a:rPr lang="en-US" dirty="0" err="1">
                <a:solidFill>
                  <a:srgbClr val="FF0000"/>
                </a:solidFill>
                <a:latin typeface="Franklin Gothic Book" panose="020B0503020102020204" pitchFamily="34" charset="0"/>
                <a:sym typeface="Wingdings" pitchFamily="2" charset="2"/>
              </a:rPr>
              <a:t>edobsadmit</a:t>
            </a:r>
            <a:r>
              <a:rPr lang="en-US" dirty="0">
                <a:solidFill>
                  <a:srgbClr val="FF0000"/>
                </a:solidFill>
                <a:latin typeface="Franklin Gothic Book" panose="020B0503020102020204" pitchFamily="34" charset="0"/>
                <a:sym typeface="Wingdings" pitchFamily="2" charset="2"/>
              </a:rPr>
              <a:t>”</a:t>
            </a:r>
          </a:p>
          <a:p>
            <a:pPr lvl="3"/>
            <a:r>
              <a:rPr lang="en-US" dirty="0">
                <a:latin typeface="Franklin Gothic Book" panose="020B0503020102020204" pitchFamily="34" charset="0"/>
              </a:rPr>
              <a:t>Order all out-patient medications </a:t>
            </a:r>
          </a:p>
          <a:p>
            <a:pPr lvl="3"/>
            <a:r>
              <a:rPr lang="en-US" dirty="0">
                <a:latin typeface="Franklin Gothic Book" panose="020B0503020102020204" pitchFamily="34" charset="0"/>
              </a:rPr>
              <a:t>Dictate</a:t>
            </a:r>
          </a:p>
          <a:p>
            <a:pPr lvl="1"/>
            <a:r>
              <a:rPr lang="en-US" dirty="0">
                <a:latin typeface="Franklin Gothic Book" panose="020B0503020102020204" pitchFamily="34" charset="0"/>
              </a:rPr>
              <a:t>In-Hospital ROMI: most will NOT get a stress test</a:t>
            </a:r>
          </a:p>
          <a:p>
            <a:pPr lvl="2"/>
            <a:r>
              <a:rPr lang="en-US" dirty="0">
                <a:latin typeface="Franklin Gothic Book" panose="020B0503020102020204" pitchFamily="34" charset="0"/>
              </a:rPr>
              <a:t>Patient had a stress in the past year</a:t>
            </a:r>
          </a:p>
          <a:p>
            <a:pPr lvl="2"/>
            <a:r>
              <a:rPr lang="en-US" dirty="0">
                <a:latin typeface="Franklin Gothic Book" panose="020B0503020102020204" pitchFamily="34" charset="0"/>
              </a:rPr>
              <a:t>Patient with other diagnoses possible (other than CAD)</a:t>
            </a:r>
          </a:p>
          <a:p>
            <a:pPr lvl="2"/>
            <a:r>
              <a:rPr lang="en-US" dirty="0">
                <a:latin typeface="Franklin Gothic Book" panose="020B0503020102020204" pitchFamily="34" charset="0"/>
              </a:rPr>
              <a:t>Patient needs isolation</a:t>
            </a:r>
          </a:p>
          <a:p>
            <a:pPr lvl="2"/>
            <a:r>
              <a:rPr lang="en-US" dirty="0">
                <a:latin typeface="Franklin Gothic Book" panose="020B0503020102020204" pitchFamily="34" charset="0"/>
              </a:rPr>
              <a:t>Patient morbidly obese (will not fit stress table)</a:t>
            </a:r>
          </a:p>
          <a:p>
            <a:pPr lvl="2"/>
            <a:r>
              <a:rPr lang="en-US" dirty="0">
                <a:latin typeface="Franklin Gothic Book" panose="020B0503020102020204" pitchFamily="34" charset="0"/>
              </a:rPr>
              <a:t>Patient can not self-transfer (onto stress table) </a:t>
            </a:r>
          </a:p>
          <a:p>
            <a:pPr lvl="2"/>
            <a:endParaRPr lang="en-US" dirty="0">
              <a:latin typeface="Franklin Gothic Book" panose="020B0503020102020204" pitchFamily="34" charset="0"/>
            </a:endParaRPr>
          </a:p>
          <a:p>
            <a:pPr lvl="1"/>
            <a:endParaRPr lang="en-US" dirty="0">
              <a:latin typeface="Franklin Gothic Book" panose="020B0503020102020204" pitchFamily="34" charset="0"/>
            </a:endParaRPr>
          </a:p>
        </p:txBody>
      </p:sp>
      <p:pic>
        <p:nvPicPr>
          <p:cNvPr id="5" name="Picture 4"/>
          <p:cNvPicPr/>
          <p:nvPr/>
        </p:nvPicPr>
        <p:blipFill>
          <a:blip r:embed="rId2" cstate="print"/>
          <a:srcRect/>
          <a:stretch>
            <a:fillRect/>
          </a:stretch>
        </p:blipFill>
        <p:spPr bwMode="auto">
          <a:xfrm>
            <a:off x="5296256" y="3200400"/>
            <a:ext cx="3276600" cy="1447800"/>
          </a:xfrm>
          <a:prstGeom prst="rect">
            <a:avLst/>
          </a:prstGeom>
          <a:noFill/>
          <a:ln w="9525">
            <a:noFill/>
            <a:miter lim="800000"/>
            <a:headEnd/>
            <a:tailEnd/>
          </a:ln>
        </p:spPr>
      </p:pic>
      <p:cxnSp>
        <p:nvCxnSpPr>
          <p:cNvPr id="6" name="Straight Arrow Connector 5"/>
          <p:cNvCxnSpPr/>
          <p:nvPr/>
        </p:nvCxnSpPr>
        <p:spPr>
          <a:xfrm>
            <a:off x="3886200" y="41148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58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fade">
                                      <p:cBhvr>
                                        <p:cTn id="61" dur="500"/>
                                        <p:tgtEl>
                                          <p:spTgt spid="3">
                                            <p:txEl>
                                              <p:pRg st="16" end="16"/>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7" end="17"/>
                                            </p:txEl>
                                          </p:spTgt>
                                        </p:tgtEl>
                                        <p:attrNameLst>
                                          <p:attrName>style.visibility</p:attrName>
                                        </p:attrNameLst>
                                      </p:cBhvr>
                                      <p:to>
                                        <p:strVal val="visible"/>
                                      </p:to>
                                    </p:set>
                                    <p:animEffect transition="in" filter="fade">
                                      <p:cBhvr>
                                        <p:cTn id="64" dur="500"/>
                                        <p:tgtEl>
                                          <p:spTgt spid="3">
                                            <p:txEl>
                                              <p:pRg st="17" end="17"/>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animEffect transition="in" filter="fade">
                                      <p:cBhvr>
                                        <p:cTn id="67" dur="500"/>
                                        <p:tgtEl>
                                          <p:spTgt spid="3">
                                            <p:txEl>
                                              <p:pRg st="18" end="18"/>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19" end="19"/>
                                            </p:txEl>
                                          </p:spTgt>
                                        </p:tgtEl>
                                        <p:attrNameLst>
                                          <p:attrName>style.visibility</p:attrName>
                                        </p:attrNameLst>
                                      </p:cBhvr>
                                      <p:to>
                                        <p:strVal val="visible"/>
                                      </p:to>
                                    </p:set>
                                    <p:animEffect transition="in" filter="fade">
                                      <p:cBhvr>
                                        <p:cTn id="70"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Book" panose="020B0503020102020204" pitchFamily="34" charset="0"/>
              </a:rPr>
              <a:t>Your ED shift: Placement in ED observation</a:t>
            </a:r>
          </a:p>
        </p:txBody>
      </p:sp>
      <p:sp>
        <p:nvSpPr>
          <p:cNvPr id="3" name="Content Placeholder 2"/>
          <p:cNvSpPr>
            <a:spLocks noGrp="1"/>
          </p:cNvSpPr>
          <p:nvPr>
            <p:ph sz="quarter" idx="1"/>
          </p:nvPr>
        </p:nvSpPr>
        <p:spPr>
          <a:xfrm>
            <a:off x="228600" y="1600200"/>
            <a:ext cx="8458200" cy="4724400"/>
          </a:xfrm>
        </p:spPr>
        <p:txBody>
          <a:bodyPr>
            <a:normAutofit fontScale="92500"/>
          </a:bodyPr>
          <a:lstStyle/>
          <a:p>
            <a:r>
              <a:rPr lang="en-US" dirty="0">
                <a:latin typeface="Franklin Gothic Book" panose="020B0503020102020204" pitchFamily="34" charset="0"/>
              </a:rPr>
              <a:t>ED </a:t>
            </a:r>
            <a:r>
              <a:rPr lang="en-US" dirty="0" err="1">
                <a:latin typeface="Franklin Gothic Book" panose="020B0503020102020204" pitchFamily="34" charset="0"/>
              </a:rPr>
              <a:t>obs</a:t>
            </a:r>
            <a:endParaRPr lang="en-US" dirty="0">
              <a:latin typeface="Franklin Gothic Book" panose="020B0503020102020204" pitchFamily="34" charset="0"/>
            </a:endParaRPr>
          </a:p>
          <a:p>
            <a:pPr lvl="1"/>
            <a:r>
              <a:rPr lang="en-US" dirty="0">
                <a:latin typeface="Franklin Gothic Book" panose="020B0503020102020204" pitchFamily="34" charset="0"/>
              </a:rPr>
              <a:t>Generally used for patients who will likely not need to be admitted but are waiting on a single time-consuming thing (MRI, placement in SNF by care coordination, </a:t>
            </a:r>
            <a:r>
              <a:rPr lang="en-US" dirty="0" err="1">
                <a:latin typeface="Franklin Gothic Book" panose="020B0503020102020204" pitchFamily="34" charset="0"/>
              </a:rPr>
              <a:t>etc</a:t>
            </a:r>
            <a:r>
              <a:rPr lang="en-US" dirty="0">
                <a:latin typeface="Franklin Gothic Book" panose="020B0503020102020204" pitchFamily="34" charset="0"/>
              </a:rPr>
              <a:t>)</a:t>
            </a:r>
          </a:p>
          <a:p>
            <a:pPr lvl="2"/>
            <a:r>
              <a:rPr lang="en-US" dirty="0">
                <a:latin typeface="Franklin Gothic Book" panose="020B0503020102020204" pitchFamily="34" charset="0"/>
              </a:rPr>
              <a:t>Your role</a:t>
            </a:r>
          </a:p>
          <a:p>
            <a:pPr lvl="3"/>
            <a:r>
              <a:rPr lang="en-US" dirty="0">
                <a:latin typeface="Franklin Gothic Book" panose="020B0503020102020204" pitchFamily="34" charset="0"/>
              </a:rPr>
              <a:t>Place appropriate EPIC order:</a:t>
            </a:r>
          </a:p>
          <a:p>
            <a:pPr lvl="4"/>
            <a:r>
              <a:rPr lang="en-US" dirty="0">
                <a:latin typeface="Franklin Gothic Book" panose="020B0503020102020204" pitchFamily="34" charset="0"/>
                <a:sym typeface="Wingdings" pitchFamily="2" charset="2"/>
              </a:rPr>
              <a:t>Place in ED observation</a:t>
            </a:r>
          </a:p>
          <a:p>
            <a:pPr lvl="4"/>
            <a:r>
              <a:rPr lang="en-US" dirty="0">
                <a:solidFill>
                  <a:srgbClr val="FF0000"/>
                </a:solidFill>
                <a:latin typeface="Franklin Gothic Book" panose="020B0503020102020204" pitchFamily="34" charset="0"/>
                <a:sym typeface="Wingdings" pitchFamily="2" charset="2"/>
              </a:rPr>
              <a:t>EPIC Note </a:t>
            </a:r>
            <a:r>
              <a:rPr lang="en-US" dirty="0" err="1">
                <a:solidFill>
                  <a:srgbClr val="FF0000"/>
                </a:solidFill>
                <a:latin typeface="Franklin Gothic Book" panose="020B0503020102020204" pitchFamily="34" charset="0"/>
                <a:sym typeface="Wingdings" pitchFamily="2" charset="2"/>
              </a:rPr>
              <a:t>smartphrase</a:t>
            </a:r>
            <a:r>
              <a:rPr lang="en-US" dirty="0">
                <a:solidFill>
                  <a:srgbClr val="FF0000"/>
                </a:solidFill>
                <a:latin typeface="Franklin Gothic Book" panose="020B0503020102020204" pitchFamily="34" charset="0"/>
                <a:sym typeface="Wingdings" pitchFamily="2" charset="2"/>
              </a:rPr>
              <a:t>: “.</a:t>
            </a:r>
            <a:r>
              <a:rPr lang="en-US" dirty="0" err="1">
                <a:solidFill>
                  <a:srgbClr val="FF0000"/>
                </a:solidFill>
                <a:latin typeface="Franklin Gothic Book" panose="020B0503020102020204" pitchFamily="34" charset="0"/>
                <a:sym typeface="Wingdings" pitchFamily="2" charset="2"/>
              </a:rPr>
              <a:t>edobsadmit</a:t>
            </a:r>
            <a:r>
              <a:rPr lang="en-US" dirty="0">
                <a:solidFill>
                  <a:srgbClr val="FF0000"/>
                </a:solidFill>
                <a:latin typeface="Franklin Gothic Book" panose="020B0503020102020204" pitchFamily="34" charset="0"/>
                <a:sym typeface="Wingdings" pitchFamily="2" charset="2"/>
              </a:rPr>
              <a:t>”</a:t>
            </a:r>
          </a:p>
          <a:p>
            <a:pPr lvl="3"/>
            <a:r>
              <a:rPr lang="en-US" dirty="0">
                <a:latin typeface="Franklin Gothic Book" panose="020B0503020102020204" pitchFamily="34" charset="0"/>
              </a:rPr>
              <a:t>Order all out-patient medications </a:t>
            </a:r>
          </a:p>
          <a:p>
            <a:pPr lvl="3"/>
            <a:r>
              <a:rPr lang="en-US" dirty="0">
                <a:latin typeface="Franklin Gothic Book" panose="020B0503020102020204" pitchFamily="34" charset="0"/>
              </a:rPr>
              <a:t>Call the APP taking care of ED </a:t>
            </a:r>
            <a:r>
              <a:rPr lang="en-US" dirty="0" err="1">
                <a:latin typeface="Franklin Gothic Book" panose="020B0503020102020204" pitchFamily="34" charset="0"/>
              </a:rPr>
              <a:t>obs</a:t>
            </a:r>
            <a:r>
              <a:rPr lang="en-US" dirty="0">
                <a:latin typeface="Franklin Gothic Book" panose="020B0503020102020204" pitchFamily="34" charset="0"/>
              </a:rPr>
              <a:t> patients (will be the one assigned to other ED </a:t>
            </a:r>
            <a:r>
              <a:rPr lang="en-US" dirty="0" err="1">
                <a:latin typeface="Franklin Gothic Book" panose="020B0503020102020204" pitchFamily="34" charset="0"/>
              </a:rPr>
              <a:t>obs</a:t>
            </a:r>
            <a:r>
              <a:rPr lang="en-US" dirty="0">
                <a:latin typeface="Franklin Gothic Book" panose="020B0503020102020204" pitchFamily="34" charset="0"/>
              </a:rPr>
              <a:t> patients in the annex), tell them about patient and what plan is (i.e. what they are waiting on before discharge)</a:t>
            </a:r>
          </a:p>
          <a:p>
            <a:pPr lvl="3"/>
            <a:r>
              <a:rPr lang="en-US" dirty="0">
                <a:latin typeface="Franklin Gothic Book" panose="020B0503020102020204" pitchFamily="34" charset="0"/>
              </a:rPr>
              <a:t>Patient will then be transferred to the Annex for their observation period</a:t>
            </a:r>
          </a:p>
          <a:p>
            <a:pPr lvl="2"/>
            <a:endParaRPr lang="en-US" dirty="0">
              <a:latin typeface="Franklin Gothic Book" panose="020B0503020102020204" pitchFamily="34" charset="0"/>
            </a:endParaRPr>
          </a:p>
          <a:p>
            <a:pPr lvl="1"/>
            <a:endParaRPr lang="en-US" dirty="0">
              <a:latin typeface="Franklin Gothic Book" panose="020B0503020102020204" pitchFamily="34" charset="0"/>
            </a:endParaRPr>
          </a:p>
        </p:txBody>
      </p:sp>
    </p:spTree>
    <p:extLst>
      <p:ext uri="{BB962C8B-B14F-4D97-AF65-F5344CB8AC3E}">
        <p14:creationId xmlns:p14="http://schemas.microsoft.com/office/powerpoint/2010/main" val="1310741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9083-F72E-0645-9435-DAE873997DC4}"/>
              </a:ext>
            </a:extLst>
          </p:cNvPr>
          <p:cNvSpPr>
            <a:spLocks noGrp="1"/>
          </p:cNvSpPr>
          <p:nvPr>
            <p:ph type="title"/>
          </p:nvPr>
        </p:nvSpPr>
        <p:spPr/>
        <p:txBody>
          <a:bodyPr/>
          <a:lstStyle/>
          <a:p>
            <a:r>
              <a:rPr lang="en-US" dirty="0">
                <a:latin typeface="Franklin Gothic Book" panose="020B0503020102020204" pitchFamily="34" charset="0"/>
              </a:rPr>
              <a:t>Your ED Shift: Discharge</a:t>
            </a:r>
          </a:p>
        </p:txBody>
      </p:sp>
      <p:pic>
        <p:nvPicPr>
          <p:cNvPr id="5" name="Content Placeholder 4" descr="Graphical user interface, application&#10;&#10;Description automatically generated">
            <a:extLst>
              <a:ext uri="{FF2B5EF4-FFF2-40B4-BE49-F238E27FC236}">
                <a16:creationId xmlns:a16="http://schemas.microsoft.com/office/drawing/2014/main" id="{43F13508-3169-F94A-A2E6-5B4B65E0C8F8}"/>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828587" y="1828799"/>
            <a:ext cx="5146387" cy="2903509"/>
          </a:xfrm>
        </p:spPr>
      </p:pic>
      <p:pic>
        <p:nvPicPr>
          <p:cNvPr id="9" name="Picture 8" descr="Graphical user interface, application&#10;&#10;Description automatically generated">
            <a:extLst>
              <a:ext uri="{FF2B5EF4-FFF2-40B4-BE49-F238E27FC236}">
                <a16:creationId xmlns:a16="http://schemas.microsoft.com/office/drawing/2014/main" id="{8BEABEB4-0647-F748-BD6F-440BCC9A3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840940"/>
            <a:ext cx="4713545" cy="1365250"/>
          </a:xfrm>
          <a:prstGeom prst="rect">
            <a:avLst/>
          </a:prstGeom>
        </p:spPr>
      </p:pic>
      <p:sp>
        <p:nvSpPr>
          <p:cNvPr id="10" name="Content Placeholder 2">
            <a:extLst>
              <a:ext uri="{FF2B5EF4-FFF2-40B4-BE49-F238E27FC236}">
                <a16:creationId xmlns:a16="http://schemas.microsoft.com/office/drawing/2014/main" id="{E1AFE848-93CD-5D4A-81FB-F367BC469720}"/>
              </a:ext>
            </a:extLst>
          </p:cNvPr>
          <p:cNvSpPr txBox="1">
            <a:spLocks/>
          </p:cNvSpPr>
          <p:nvPr/>
        </p:nvSpPr>
        <p:spPr>
          <a:xfrm>
            <a:off x="152399" y="1597025"/>
            <a:ext cx="3676187" cy="4724400"/>
          </a:xfrm>
          <a:prstGeom prst="rect">
            <a:avLst/>
          </a:prstGeom>
        </p:spPr>
        <p:txBody>
          <a:bodyPr vert="horz">
            <a:normAutofit fontScale="6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latin typeface="Franklin Gothic Book" panose="020B0503020102020204" pitchFamily="34" charset="0"/>
              </a:rPr>
              <a:t>Open “Dispo” Tab</a:t>
            </a:r>
          </a:p>
          <a:p>
            <a:r>
              <a:rPr lang="en-US" dirty="0">
                <a:latin typeface="Franklin Gothic Book" panose="020B0503020102020204" pitchFamily="34" charset="0"/>
              </a:rPr>
              <a:t>Click Discharge</a:t>
            </a:r>
          </a:p>
          <a:p>
            <a:r>
              <a:rPr lang="en-US" dirty="0">
                <a:latin typeface="Franklin Gothic Book" panose="020B0503020102020204" pitchFamily="34" charset="0"/>
              </a:rPr>
              <a:t>Enter Clinical Impression (diagnosis)</a:t>
            </a:r>
          </a:p>
          <a:p>
            <a:r>
              <a:rPr lang="en-US" dirty="0">
                <a:latin typeface="Franklin Gothic Book" panose="020B0503020102020204" pitchFamily="34" charset="0"/>
              </a:rPr>
              <a:t>Follow up-Click Appropriate MD</a:t>
            </a:r>
          </a:p>
          <a:p>
            <a:pPr lvl="1"/>
            <a:r>
              <a:rPr lang="en-US" dirty="0">
                <a:latin typeface="Franklin Gothic Book" panose="020B0503020102020204" pitchFamily="34" charset="0"/>
              </a:rPr>
              <a:t>For a specific specialty service, type in ”ED Referral” to see the list of specialties that we can refer to. This will ensure the correct number and address is given to the patient</a:t>
            </a:r>
          </a:p>
          <a:p>
            <a:r>
              <a:rPr lang="en-US" dirty="0">
                <a:latin typeface="Franklin Gothic Book" panose="020B0503020102020204" pitchFamily="34" charset="0"/>
              </a:rPr>
              <a:t>Orders=Discharge Prescriptions</a:t>
            </a:r>
          </a:p>
          <a:p>
            <a:pPr lvl="1"/>
            <a:r>
              <a:rPr lang="en-US" dirty="0">
                <a:solidFill>
                  <a:srgbClr val="2289DE"/>
                </a:solidFill>
                <a:latin typeface="Franklin Gothic Book" panose="020B0503020102020204" pitchFamily="34" charset="0"/>
              </a:rPr>
              <a:t>Use the Discharge Prescription Meds Tab to select common prescriptions</a:t>
            </a:r>
          </a:p>
          <a:p>
            <a:r>
              <a:rPr lang="en-US" dirty="0">
                <a:latin typeface="Franklin Gothic Book" panose="020B0503020102020204" pitchFamily="34" charset="0"/>
              </a:rPr>
              <a:t>Free Text Discharge instructions in the blank box</a:t>
            </a:r>
          </a:p>
          <a:p>
            <a:r>
              <a:rPr lang="en-US" dirty="0">
                <a:latin typeface="Franklin Gothic Book" panose="020B0503020102020204" pitchFamily="34" charset="0"/>
              </a:rPr>
              <a:t>Patient Follow up request</a:t>
            </a:r>
          </a:p>
          <a:p>
            <a:pPr lvl="1"/>
            <a:r>
              <a:rPr lang="en-US" dirty="0">
                <a:latin typeface="Franklin Gothic Book" panose="020B0503020102020204" pitchFamily="34" charset="0"/>
              </a:rPr>
              <a:t>Fill out this section for a follow up nurse to call the patient to help arrange outpatient care (including setting up a primary care doctor)</a:t>
            </a:r>
          </a:p>
          <a:p>
            <a:pPr lvl="1"/>
            <a:endParaRPr lang="en-US" dirty="0">
              <a:latin typeface="Franklin Gothic Book" panose="020B0503020102020204" pitchFamily="34" charset="0"/>
            </a:endParaRPr>
          </a:p>
          <a:p>
            <a:pPr lvl="2"/>
            <a:endParaRPr lang="en-US" dirty="0">
              <a:latin typeface="Franklin Gothic Book" panose="020B0503020102020204" pitchFamily="34" charset="0"/>
            </a:endParaRPr>
          </a:p>
          <a:p>
            <a:pPr lvl="1"/>
            <a:endParaRPr lang="en-US" dirty="0">
              <a:latin typeface="Franklin Gothic Book" panose="020B0503020102020204" pitchFamily="34" charset="0"/>
            </a:endParaRPr>
          </a:p>
        </p:txBody>
      </p:sp>
      <p:sp>
        <p:nvSpPr>
          <p:cNvPr id="11" name="Donut 10">
            <a:extLst>
              <a:ext uri="{FF2B5EF4-FFF2-40B4-BE49-F238E27FC236}">
                <a16:creationId xmlns:a16="http://schemas.microsoft.com/office/drawing/2014/main" id="{B3FE7FEC-865B-4A49-BEB1-98B72592194C}"/>
              </a:ext>
            </a:extLst>
          </p:cNvPr>
          <p:cNvSpPr/>
          <p:nvPr/>
        </p:nvSpPr>
        <p:spPr>
          <a:xfrm>
            <a:off x="3876972" y="2457046"/>
            <a:ext cx="386436" cy="304800"/>
          </a:xfrm>
          <a:prstGeom prst="donut">
            <a:avLst>
              <a:gd name="adj" fmla="val 641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5F8CF5BF-A8D3-C04C-98A0-93E56AB58248}"/>
              </a:ext>
            </a:extLst>
          </p:cNvPr>
          <p:cNvSpPr/>
          <p:nvPr/>
        </p:nvSpPr>
        <p:spPr>
          <a:xfrm>
            <a:off x="4724400" y="3959225"/>
            <a:ext cx="1209192" cy="381000"/>
          </a:xfrm>
          <a:prstGeom prst="donut">
            <a:avLst>
              <a:gd name="adj" fmla="val 643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81DC7354-FC8E-534E-BDF3-F05AB12A4EE3}"/>
              </a:ext>
            </a:extLst>
          </p:cNvPr>
          <p:cNvSpPr/>
          <p:nvPr/>
        </p:nvSpPr>
        <p:spPr>
          <a:xfrm>
            <a:off x="6172200" y="2057400"/>
            <a:ext cx="1097280" cy="268778"/>
          </a:xfrm>
          <a:prstGeom prst="donut">
            <a:avLst>
              <a:gd name="adj" fmla="val 643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8B2E3357-E660-AF41-9A2B-3A24579E7F72}"/>
              </a:ext>
            </a:extLst>
          </p:cNvPr>
          <p:cNvSpPr/>
          <p:nvPr/>
        </p:nvSpPr>
        <p:spPr>
          <a:xfrm>
            <a:off x="3838296" y="4802309"/>
            <a:ext cx="1772208" cy="381000"/>
          </a:xfrm>
          <a:prstGeom prst="donut">
            <a:avLst>
              <a:gd name="adj" fmla="val 643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96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fade">
                                      <p:cBhvr>
                                        <p:cTn id="28" dur="500"/>
                                        <p:tgtEl>
                                          <p:spTgt spid="1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fade">
                                      <p:cBhvr>
                                        <p:cTn id="31" dur="500"/>
                                        <p:tgtEl>
                                          <p:spTgt spid="10">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9" end="9"/>
                                            </p:txEl>
                                          </p:spTgt>
                                        </p:tgtEl>
                                        <p:attrNameLst>
                                          <p:attrName>style.visibility</p:attrName>
                                        </p:attrNameLst>
                                      </p:cBhvr>
                                      <p:to>
                                        <p:strVal val="visible"/>
                                      </p:to>
                                    </p:set>
                                    <p:animEffect transition="in" filter="fade">
                                      <p:cBhvr>
                                        <p:cTn id="34"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A23A-7B9B-2C4A-A739-4473FAA52125}"/>
              </a:ext>
            </a:extLst>
          </p:cNvPr>
          <p:cNvSpPr>
            <a:spLocks noGrp="1"/>
          </p:cNvSpPr>
          <p:nvPr>
            <p:ph type="title"/>
          </p:nvPr>
        </p:nvSpPr>
        <p:spPr/>
        <p:txBody>
          <a:bodyPr/>
          <a:lstStyle/>
          <a:p>
            <a:r>
              <a:rPr lang="en-US" dirty="0">
                <a:latin typeface="Franklin Gothic Book" panose="020B0503020102020204" pitchFamily="34" charset="0"/>
              </a:rPr>
              <a:t>Your ED Shift: Discharge</a:t>
            </a:r>
          </a:p>
        </p:txBody>
      </p:sp>
      <p:sp>
        <p:nvSpPr>
          <p:cNvPr id="3" name="Content Placeholder 2">
            <a:extLst>
              <a:ext uri="{FF2B5EF4-FFF2-40B4-BE49-F238E27FC236}">
                <a16:creationId xmlns:a16="http://schemas.microsoft.com/office/drawing/2014/main" id="{6BFD29A0-4AF0-094D-A8FE-1B7E4D4399C1}"/>
              </a:ext>
            </a:extLst>
          </p:cNvPr>
          <p:cNvSpPr>
            <a:spLocks noGrp="1"/>
          </p:cNvSpPr>
          <p:nvPr>
            <p:ph sz="quarter" idx="1"/>
          </p:nvPr>
        </p:nvSpPr>
        <p:spPr>
          <a:xfrm>
            <a:off x="301752" y="1527048"/>
            <a:ext cx="8503920" cy="2356104"/>
          </a:xfrm>
        </p:spPr>
        <p:txBody>
          <a:bodyPr>
            <a:normAutofit fontScale="77500" lnSpcReduction="20000"/>
          </a:bodyPr>
          <a:lstStyle/>
          <a:p>
            <a:r>
              <a:rPr lang="en-US" dirty="0">
                <a:latin typeface="Franklin Gothic Book" panose="020B0503020102020204" pitchFamily="34" charset="0"/>
              </a:rPr>
              <a:t>To order an outpatient Covid-19 test</a:t>
            </a:r>
          </a:p>
          <a:p>
            <a:pPr lvl="1"/>
            <a:r>
              <a:rPr lang="en-US" dirty="0">
                <a:latin typeface="Franklin Gothic Book" panose="020B0503020102020204" pitchFamily="34" charset="0"/>
              </a:rPr>
              <a:t>Click COVID-19 Discharge&gt; Click “ORDER” SARS-CoV-2 test</a:t>
            </a:r>
          </a:p>
          <a:p>
            <a:pPr lvl="1"/>
            <a:r>
              <a:rPr lang="en-US" dirty="0">
                <a:latin typeface="Franklin Gothic Book" panose="020B0503020102020204" pitchFamily="34" charset="0"/>
              </a:rPr>
              <a:t>COVID-19 Discharge instructions will auto-populate</a:t>
            </a:r>
          </a:p>
          <a:p>
            <a:r>
              <a:rPr lang="en-US" dirty="0">
                <a:latin typeface="Franklin Gothic Book" panose="020B0503020102020204" pitchFamily="34" charset="0"/>
              </a:rPr>
              <a:t>Once this order is placed, the patient will receive a phone call after discharge to schedule a COVID-19 test</a:t>
            </a:r>
          </a:p>
          <a:p>
            <a:r>
              <a:rPr lang="en-US" dirty="0">
                <a:latin typeface="Franklin Gothic Book" panose="020B0503020102020204" pitchFamily="34" charset="0"/>
              </a:rPr>
              <a:t>For patients with pending COVID-19 tests or people you are ordering an outpatient COVID-19 test, </a:t>
            </a:r>
            <a:r>
              <a:rPr lang="en-US" dirty="0">
                <a:solidFill>
                  <a:srgbClr val="2289DE"/>
                </a:solidFill>
                <a:latin typeface="Franklin Gothic Book" panose="020B0503020102020204" pitchFamily="34" charset="0"/>
              </a:rPr>
              <a:t>do not </a:t>
            </a:r>
            <a:r>
              <a:rPr lang="en-US" dirty="0">
                <a:latin typeface="Franklin Gothic Book" panose="020B0503020102020204" pitchFamily="34" charset="0"/>
              </a:rPr>
              <a:t>provide a work note. They can get a work note from the follow up office or their primary care provider.</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B917DB27-AF76-EF4D-B034-8E8508E7E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4191000"/>
            <a:ext cx="6795916" cy="2130552"/>
          </a:xfrm>
          <a:prstGeom prst="rect">
            <a:avLst/>
          </a:prstGeom>
        </p:spPr>
      </p:pic>
      <p:sp>
        <p:nvSpPr>
          <p:cNvPr id="6" name="Donut 5">
            <a:extLst>
              <a:ext uri="{FF2B5EF4-FFF2-40B4-BE49-F238E27FC236}">
                <a16:creationId xmlns:a16="http://schemas.microsoft.com/office/drawing/2014/main" id="{4EF70D4D-C2B6-D74F-A17C-B0E5197CE14B}"/>
              </a:ext>
            </a:extLst>
          </p:cNvPr>
          <p:cNvSpPr/>
          <p:nvPr/>
        </p:nvSpPr>
        <p:spPr>
          <a:xfrm>
            <a:off x="2047163" y="5039730"/>
            <a:ext cx="1097280" cy="381000"/>
          </a:xfrm>
          <a:prstGeom prst="donut">
            <a:avLst>
              <a:gd name="adj" fmla="val 643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7963E876-B65E-BB42-8EA1-B8D7E77494F1}"/>
              </a:ext>
            </a:extLst>
          </p:cNvPr>
          <p:cNvSpPr/>
          <p:nvPr/>
        </p:nvSpPr>
        <p:spPr>
          <a:xfrm>
            <a:off x="2167159" y="5680641"/>
            <a:ext cx="428644" cy="381000"/>
          </a:xfrm>
          <a:prstGeom prst="donut">
            <a:avLst>
              <a:gd name="adj" fmla="val 643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741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78BE-0CDE-9F40-8B8B-8A493560FCF8}"/>
              </a:ext>
            </a:extLst>
          </p:cNvPr>
          <p:cNvSpPr>
            <a:spLocks noGrp="1"/>
          </p:cNvSpPr>
          <p:nvPr>
            <p:ph type="title"/>
          </p:nvPr>
        </p:nvSpPr>
        <p:spPr/>
        <p:txBody>
          <a:bodyPr/>
          <a:lstStyle/>
          <a:p>
            <a:r>
              <a:rPr lang="en-US" dirty="0"/>
              <a:t>Your ED Shift: Discharge</a:t>
            </a:r>
          </a:p>
        </p:txBody>
      </p:sp>
      <p:sp>
        <p:nvSpPr>
          <p:cNvPr id="3" name="Content Placeholder 2">
            <a:extLst>
              <a:ext uri="{FF2B5EF4-FFF2-40B4-BE49-F238E27FC236}">
                <a16:creationId xmlns:a16="http://schemas.microsoft.com/office/drawing/2014/main" id="{84F903D9-BD1A-9842-BCE6-2CADF92909E9}"/>
              </a:ext>
            </a:extLst>
          </p:cNvPr>
          <p:cNvSpPr>
            <a:spLocks noGrp="1"/>
          </p:cNvSpPr>
          <p:nvPr>
            <p:ph sz="quarter" idx="1"/>
          </p:nvPr>
        </p:nvSpPr>
        <p:spPr/>
        <p:txBody>
          <a:bodyPr/>
          <a:lstStyle/>
          <a:p>
            <a:r>
              <a:rPr lang="en-US" dirty="0">
                <a:latin typeface="Franklin Gothic Book" panose="020B0503020102020204" pitchFamily="34" charset="0"/>
              </a:rPr>
              <a:t>When Ready to Discharge, Click Preview AVS then Print</a:t>
            </a:r>
          </a:p>
          <a:p>
            <a:r>
              <a:rPr lang="en-US" dirty="0">
                <a:latin typeface="Franklin Gothic Book" panose="020B0503020102020204" pitchFamily="34" charset="0"/>
              </a:rPr>
              <a:t>Hand discharge papers to patient or to nurse</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9EA7F34B-93B8-A64F-B59E-79D4074A4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7924800" cy="2590800"/>
          </a:xfrm>
          <a:prstGeom prst="rect">
            <a:avLst/>
          </a:prstGeom>
        </p:spPr>
      </p:pic>
    </p:spTree>
    <p:extLst>
      <p:ext uri="{BB962C8B-B14F-4D97-AF65-F5344CB8AC3E}">
        <p14:creationId xmlns:p14="http://schemas.microsoft.com/office/powerpoint/2010/main" val="84832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1F95-AEEA-3646-BE03-E25028A4D30F}"/>
              </a:ext>
            </a:extLst>
          </p:cNvPr>
          <p:cNvSpPr>
            <a:spLocks noGrp="1"/>
          </p:cNvSpPr>
          <p:nvPr>
            <p:ph type="title"/>
          </p:nvPr>
        </p:nvSpPr>
        <p:spPr/>
        <p:txBody>
          <a:bodyPr>
            <a:normAutofit fontScale="90000"/>
          </a:bodyPr>
          <a:lstStyle/>
          <a:p>
            <a:r>
              <a:rPr lang="en-US" dirty="0">
                <a:latin typeface="Franklin Gothic Book" panose="020B0503020102020204" pitchFamily="34" charset="0"/>
              </a:rPr>
              <a:t>ED Rotation Orientation Process and Resources</a:t>
            </a:r>
          </a:p>
        </p:txBody>
      </p:sp>
      <p:sp>
        <p:nvSpPr>
          <p:cNvPr id="3" name="Content Placeholder 2">
            <a:extLst>
              <a:ext uri="{FF2B5EF4-FFF2-40B4-BE49-F238E27FC236}">
                <a16:creationId xmlns:a16="http://schemas.microsoft.com/office/drawing/2014/main" id="{FBDDC862-9949-0C4A-9B1F-8037DA6B26EE}"/>
              </a:ext>
            </a:extLst>
          </p:cNvPr>
          <p:cNvSpPr>
            <a:spLocks noGrp="1"/>
          </p:cNvSpPr>
          <p:nvPr>
            <p:ph sz="quarter" idx="1"/>
          </p:nvPr>
        </p:nvSpPr>
        <p:spPr>
          <a:xfrm>
            <a:off x="303137" y="1524000"/>
            <a:ext cx="8503920" cy="4572000"/>
          </a:xfrm>
        </p:spPr>
        <p:txBody>
          <a:bodyPr/>
          <a:lstStyle/>
          <a:p>
            <a:r>
              <a:rPr lang="en-US" dirty="0">
                <a:latin typeface="Franklin Gothic Book" panose="020B0503020102020204" pitchFamily="34" charset="0"/>
              </a:rPr>
              <a:t>Mandatory </a:t>
            </a:r>
          </a:p>
          <a:p>
            <a:r>
              <a:rPr lang="en-US" dirty="0">
                <a:latin typeface="Franklin Gothic Book" panose="020B0503020102020204" pitchFamily="34" charset="0"/>
              </a:rPr>
              <a:t>ED orientation (mandatory): you are here </a:t>
            </a:r>
          </a:p>
          <a:p>
            <a:r>
              <a:rPr lang="en-US" dirty="0">
                <a:latin typeface="Franklin Gothic Book" panose="020B0503020102020204" pitchFamily="34" charset="0"/>
              </a:rPr>
              <a:t>ED online module (mandatory): </a:t>
            </a:r>
          </a:p>
          <a:p>
            <a:pPr lvl="1"/>
            <a:r>
              <a:rPr lang="en-US" dirty="0" err="1">
                <a:latin typeface="Franklin Gothic Book" panose="020B0503020102020204" pitchFamily="34" charset="0"/>
              </a:rPr>
              <a:t>yaleem.org</a:t>
            </a:r>
            <a:r>
              <a:rPr lang="en-US" dirty="0">
                <a:latin typeface="Franklin Gothic Book" panose="020B0503020102020204" pitchFamily="34" charset="0"/>
              </a:rPr>
              <a:t> &gt; Resident Portal &gt;For off-service rotators</a:t>
            </a:r>
          </a:p>
          <a:p>
            <a:pPr lvl="1"/>
            <a:r>
              <a:rPr lang="en-US" dirty="0">
                <a:latin typeface="Franklin Gothic Book" panose="020B0503020102020204" pitchFamily="34" charset="0"/>
              </a:rPr>
              <a:t>Password: </a:t>
            </a:r>
            <a:r>
              <a:rPr lang="en-US" dirty="0" err="1">
                <a:latin typeface="Franklin Gothic Book" panose="020B0503020102020204" pitchFamily="34" charset="0"/>
              </a:rPr>
              <a:t>yaleem</a:t>
            </a:r>
            <a:endParaRPr lang="en-US" dirty="0">
              <a:latin typeface="Franklin Gothic Book" panose="020B0503020102020204" pitchFamily="34" charset="0"/>
            </a:endParaRPr>
          </a:p>
        </p:txBody>
      </p:sp>
      <p:pic>
        <p:nvPicPr>
          <p:cNvPr id="5" name="Picture 4" descr="Graphical user interface, website&#10;&#10;Description automatically generated">
            <a:extLst>
              <a:ext uri="{FF2B5EF4-FFF2-40B4-BE49-F238E27FC236}">
                <a16:creationId xmlns:a16="http://schemas.microsoft.com/office/drawing/2014/main" id="{A2B550FD-5655-6D42-8A8C-9F591A054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98" y="3429000"/>
            <a:ext cx="4648200" cy="2578299"/>
          </a:xfrm>
          <a:prstGeom prst="rect">
            <a:avLst/>
          </a:prstGeom>
        </p:spPr>
      </p:pic>
      <p:cxnSp>
        <p:nvCxnSpPr>
          <p:cNvPr id="10" name="Straight Arrow Connector 9">
            <a:extLst>
              <a:ext uri="{FF2B5EF4-FFF2-40B4-BE49-F238E27FC236}">
                <a16:creationId xmlns:a16="http://schemas.microsoft.com/office/drawing/2014/main" id="{8BF61BCB-44EC-3741-9344-EFBE716CA7BA}"/>
              </a:ext>
            </a:extLst>
          </p:cNvPr>
          <p:cNvCxnSpPr/>
          <p:nvPr/>
        </p:nvCxnSpPr>
        <p:spPr>
          <a:xfrm>
            <a:off x="3200400" y="3429000"/>
            <a:ext cx="1371600" cy="12954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14602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Book" panose="020B0503020102020204" pitchFamily="34" charset="0"/>
              </a:rPr>
              <a:t>Other ED Pearls</a:t>
            </a:r>
          </a:p>
        </p:txBody>
      </p:sp>
      <p:sp>
        <p:nvSpPr>
          <p:cNvPr id="3" name="Content Placeholder 2"/>
          <p:cNvSpPr>
            <a:spLocks noGrp="1"/>
          </p:cNvSpPr>
          <p:nvPr>
            <p:ph sz="quarter" idx="1"/>
          </p:nvPr>
        </p:nvSpPr>
        <p:spPr/>
        <p:txBody>
          <a:bodyPr>
            <a:normAutofit/>
          </a:bodyPr>
          <a:lstStyle/>
          <a:p>
            <a:r>
              <a:rPr lang="en-US" dirty="0">
                <a:latin typeface="Franklin Gothic Book" panose="020B0503020102020204" pitchFamily="34" charset="0"/>
              </a:rPr>
              <a:t>COMMUNICATION IS CRITICAL</a:t>
            </a:r>
          </a:p>
          <a:p>
            <a:pPr lvl="1"/>
            <a:r>
              <a:rPr lang="en-US" dirty="0">
                <a:latin typeface="Franklin Gothic Book" panose="020B0503020102020204" pitchFamily="34" charset="0"/>
              </a:rPr>
              <a:t>Team-work is essential to surviving in the ED (both patient and resident): </a:t>
            </a:r>
            <a:r>
              <a:rPr lang="en-US" dirty="0">
                <a:solidFill>
                  <a:srgbClr val="C00000"/>
                </a:solidFill>
                <a:latin typeface="Franklin Gothic Book" panose="020B0503020102020204" pitchFamily="34" charset="0"/>
              </a:rPr>
              <a:t>greatest off-service resident pitfall is not communicating with the nurses and attending/senior</a:t>
            </a:r>
          </a:p>
          <a:p>
            <a:pPr lvl="1"/>
            <a:r>
              <a:rPr lang="en-US" dirty="0">
                <a:latin typeface="Franklin Gothic Book" panose="020B0503020102020204" pitchFamily="34" charset="0"/>
              </a:rPr>
              <a:t>Let your senior/ attending know:</a:t>
            </a:r>
          </a:p>
          <a:p>
            <a:pPr lvl="2"/>
            <a:r>
              <a:rPr lang="en-US" dirty="0">
                <a:latin typeface="Franklin Gothic Book" panose="020B0503020102020204" pitchFamily="34" charset="0"/>
              </a:rPr>
              <a:t>Patient seems to be sicker…</a:t>
            </a:r>
          </a:p>
          <a:p>
            <a:pPr lvl="3"/>
            <a:r>
              <a:rPr lang="en-US" dirty="0">
                <a:latin typeface="Franklin Gothic Book" panose="020B0503020102020204" pitchFamily="34" charset="0"/>
              </a:rPr>
              <a:t>than triaged</a:t>
            </a:r>
          </a:p>
          <a:p>
            <a:pPr lvl="3"/>
            <a:r>
              <a:rPr lang="en-US" dirty="0">
                <a:latin typeface="Franklin Gothic Book" panose="020B0503020102020204" pitchFamily="34" charset="0"/>
              </a:rPr>
              <a:t>than last time seen  </a:t>
            </a:r>
          </a:p>
          <a:p>
            <a:pPr lvl="3"/>
            <a:r>
              <a:rPr lang="en-US" dirty="0">
                <a:latin typeface="Franklin Gothic Book" panose="020B0503020102020204" pitchFamily="34" charset="0"/>
              </a:rPr>
              <a:t>than signed out</a:t>
            </a:r>
          </a:p>
          <a:p>
            <a:pPr lvl="2"/>
            <a:r>
              <a:rPr lang="en-US" dirty="0">
                <a:latin typeface="Franklin Gothic Book" panose="020B0503020102020204" pitchFamily="34" charset="0"/>
              </a:rPr>
              <a:t>You are feeling overwhelmed and are falling behind</a:t>
            </a:r>
          </a:p>
          <a:p>
            <a:pPr lvl="2"/>
            <a:r>
              <a:rPr lang="en-US" dirty="0">
                <a:latin typeface="Franklin Gothic Book" panose="020B0503020102020204" pitchFamily="34" charset="0"/>
              </a:rPr>
              <a:t>You need a break (nourishment/ bodily functions)</a:t>
            </a:r>
          </a:p>
          <a:p>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26981033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EE3047-B5AB-3243-A4FF-C913E91CEB89}"/>
              </a:ext>
            </a:extLst>
          </p:cNvPr>
          <p:cNvSpPr>
            <a:spLocks noGrp="1"/>
          </p:cNvSpPr>
          <p:nvPr>
            <p:ph sz="quarter" idx="1"/>
          </p:nvPr>
        </p:nvSpPr>
        <p:spPr/>
        <p:txBody>
          <a:bodyPr/>
          <a:lstStyle/>
          <a:p>
            <a:pPr marL="0" indent="0" algn="ctr">
              <a:buNone/>
            </a:pPr>
            <a:endParaRPr lang="en-US" dirty="0">
              <a:latin typeface="Franklin Gothic Book" panose="020B0503020102020204" pitchFamily="34" charset="0"/>
            </a:endParaRPr>
          </a:p>
          <a:p>
            <a:pPr marL="0" indent="0" algn="ctr">
              <a:buNone/>
            </a:pPr>
            <a:endParaRPr lang="en-US" dirty="0">
              <a:latin typeface="Franklin Gothic Book" panose="020B0503020102020204" pitchFamily="34" charset="0"/>
            </a:endParaRPr>
          </a:p>
          <a:p>
            <a:pPr marL="0" indent="0" algn="ctr">
              <a:buNone/>
            </a:pPr>
            <a:endParaRPr lang="en-US" dirty="0">
              <a:latin typeface="Franklin Gothic Book" panose="020B0503020102020204" pitchFamily="34" charset="0"/>
            </a:endParaRPr>
          </a:p>
          <a:p>
            <a:pPr marL="0" indent="0" algn="ctr">
              <a:buNone/>
            </a:pPr>
            <a:endParaRPr lang="en-US" dirty="0">
              <a:latin typeface="Franklin Gothic Book" panose="020B0503020102020204" pitchFamily="34" charset="0"/>
            </a:endParaRPr>
          </a:p>
          <a:p>
            <a:pPr marL="0" indent="0" algn="ctr">
              <a:buNone/>
            </a:pPr>
            <a:endParaRPr lang="en-US" dirty="0">
              <a:latin typeface="Franklin Gothic Book" panose="020B0503020102020204" pitchFamily="34" charset="0"/>
            </a:endParaRPr>
          </a:p>
          <a:p>
            <a:pPr marL="0" indent="0" algn="ctr">
              <a:buNone/>
            </a:pPr>
            <a:endParaRPr lang="en-US" dirty="0">
              <a:latin typeface="Franklin Gothic Book" panose="020B0503020102020204" pitchFamily="34" charset="0"/>
            </a:endParaRPr>
          </a:p>
          <a:p>
            <a:pPr marL="0" indent="0" algn="ctr">
              <a:buNone/>
            </a:pPr>
            <a:endParaRPr lang="en-US" dirty="0">
              <a:latin typeface="Franklin Gothic Book" panose="020B0503020102020204" pitchFamily="34" charset="0"/>
            </a:endParaRPr>
          </a:p>
          <a:p>
            <a:pPr marL="0" indent="0" algn="ctr">
              <a:buNone/>
            </a:pPr>
            <a:endParaRPr lang="en-US" dirty="0">
              <a:latin typeface="Franklin Gothic Book" panose="020B0503020102020204" pitchFamily="34" charset="0"/>
            </a:endParaRPr>
          </a:p>
          <a:p>
            <a:pPr marL="0" indent="0" algn="ctr">
              <a:buNone/>
            </a:pPr>
            <a:r>
              <a:rPr lang="en-US" dirty="0">
                <a:latin typeface="Franklin Gothic Book" panose="020B0503020102020204" pitchFamily="34" charset="0"/>
              </a:rPr>
              <a:t>Common Off-Service Resident Pitfalls- and how to avoid them</a:t>
            </a:r>
          </a:p>
        </p:txBody>
      </p:sp>
      <p:pic>
        <p:nvPicPr>
          <p:cNvPr id="6" name="Picture 5" descr="A picture containing funnel chart&#10;&#10;Description automatically generated">
            <a:extLst>
              <a:ext uri="{FF2B5EF4-FFF2-40B4-BE49-F238E27FC236}">
                <a16:creationId xmlns:a16="http://schemas.microsoft.com/office/drawing/2014/main" id="{647EFC24-9777-1E4E-B07A-8CEF463BF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752600"/>
            <a:ext cx="4389128" cy="2527300"/>
          </a:xfrm>
          <a:prstGeom prst="rect">
            <a:avLst/>
          </a:prstGeom>
        </p:spPr>
      </p:pic>
    </p:spTree>
    <p:extLst>
      <p:ext uri="{BB962C8B-B14F-4D97-AF65-F5344CB8AC3E}">
        <p14:creationId xmlns:p14="http://schemas.microsoft.com/office/powerpoint/2010/main" val="2747780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6958-1CA0-434C-9A40-D066F20859F7}"/>
              </a:ext>
            </a:extLst>
          </p:cNvPr>
          <p:cNvSpPr>
            <a:spLocks noGrp="1"/>
          </p:cNvSpPr>
          <p:nvPr>
            <p:ph type="title"/>
          </p:nvPr>
        </p:nvSpPr>
        <p:spPr/>
        <p:txBody>
          <a:bodyPr/>
          <a:lstStyle/>
          <a:p>
            <a:r>
              <a:rPr lang="en-US" dirty="0">
                <a:latin typeface="Franklin Gothic Book" panose="020B0503020102020204" pitchFamily="34" charset="0"/>
              </a:rPr>
              <a:t>Common Order Errors</a:t>
            </a:r>
          </a:p>
        </p:txBody>
      </p:sp>
      <p:sp>
        <p:nvSpPr>
          <p:cNvPr id="3" name="Content Placeholder 2">
            <a:extLst>
              <a:ext uri="{FF2B5EF4-FFF2-40B4-BE49-F238E27FC236}">
                <a16:creationId xmlns:a16="http://schemas.microsoft.com/office/drawing/2014/main" id="{2693DE61-5F5E-4D47-9F90-55287B301013}"/>
              </a:ext>
            </a:extLst>
          </p:cNvPr>
          <p:cNvSpPr>
            <a:spLocks noGrp="1"/>
          </p:cNvSpPr>
          <p:nvPr>
            <p:ph sz="quarter" idx="1"/>
          </p:nvPr>
        </p:nvSpPr>
        <p:spPr>
          <a:xfrm>
            <a:off x="301752" y="1524000"/>
            <a:ext cx="8503920" cy="4572000"/>
          </a:xfrm>
        </p:spPr>
        <p:txBody>
          <a:bodyPr/>
          <a:lstStyle/>
          <a:p>
            <a:r>
              <a:rPr lang="en-US" dirty="0">
                <a:latin typeface="Franklin Gothic Book" panose="020B0503020102020204" pitchFamily="34" charset="0"/>
              </a:rPr>
              <a:t>Use the frequent orders tab! This will avoid many lab and imaging errors.</a:t>
            </a:r>
          </a:p>
        </p:txBody>
      </p:sp>
      <p:pic>
        <p:nvPicPr>
          <p:cNvPr id="5" name="Picture 4" descr="Graphical user interface, text, application&#10;&#10;Description automatically generated">
            <a:extLst>
              <a:ext uri="{FF2B5EF4-FFF2-40B4-BE49-F238E27FC236}">
                <a16:creationId xmlns:a16="http://schemas.microsoft.com/office/drawing/2014/main" id="{647752C1-4251-C045-97AA-DCC83AEF58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799"/>
            <a:ext cx="5791200" cy="3553915"/>
          </a:xfrm>
          <a:prstGeom prst="rect">
            <a:avLst/>
          </a:prstGeom>
        </p:spPr>
      </p:pic>
    </p:spTree>
    <p:extLst>
      <p:ext uri="{BB962C8B-B14F-4D97-AF65-F5344CB8AC3E}">
        <p14:creationId xmlns:p14="http://schemas.microsoft.com/office/powerpoint/2010/main" val="4146072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810B-1152-F84E-91A7-990BEA252695}"/>
              </a:ext>
            </a:extLst>
          </p:cNvPr>
          <p:cNvSpPr>
            <a:spLocks noGrp="1"/>
          </p:cNvSpPr>
          <p:nvPr>
            <p:ph type="title"/>
          </p:nvPr>
        </p:nvSpPr>
        <p:spPr/>
        <p:txBody>
          <a:bodyPr/>
          <a:lstStyle/>
          <a:p>
            <a:r>
              <a:rPr lang="en-US" dirty="0">
                <a:latin typeface="Franklin Gothic Book" panose="020B0503020102020204" pitchFamily="34" charset="0"/>
              </a:rPr>
              <a:t>Common Lab orders </a:t>
            </a:r>
          </a:p>
        </p:txBody>
      </p:sp>
      <p:sp>
        <p:nvSpPr>
          <p:cNvPr id="3" name="Content Placeholder 2">
            <a:extLst>
              <a:ext uri="{FF2B5EF4-FFF2-40B4-BE49-F238E27FC236}">
                <a16:creationId xmlns:a16="http://schemas.microsoft.com/office/drawing/2014/main" id="{F130176B-FA78-EE4B-9EDA-40411C45C959}"/>
              </a:ext>
            </a:extLst>
          </p:cNvPr>
          <p:cNvSpPr>
            <a:spLocks noGrp="1"/>
          </p:cNvSpPr>
          <p:nvPr>
            <p:ph sz="quarter" idx="1"/>
          </p:nvPr>
        </p:nvSpPr>
        <p:spPr/>
        <p:txBody>
          <a:bodyPr/>
          <a:lstStyle/>
          <a:p>
            <a:r>
              <a:rPr lang="en-US" dirty="0">
                <a:latin typeface="Franklin Gothic Book" panose="020B0503020102020204" pitchFamily="34" charset="0"/>
              </a:rPr>
              <a:t>Sexually Transmitted Infections</a:t>
            </a:r>
          </a:p>
          <a:p>
            <a:pPr lvl="1"/>
            <a:r>
              <a:rPr lang="en-US" dirty="0">
                <a:latin typeface="Franklin Gothic Book" panose="020B0503020102020204" pitchFamily="34" charset="0"/>
              </a:rPr>
              <a:t>Order GC/ Chlamydia/Trichomonas as a BUNDLE </a:t>
            </a:r>
          </a:p>
          <a:p>
            <a:pPr lvl="1"/>
            <a:r>
              <a:rPr lang="en-US" dirty="0">
                <a:latin typeface="Franklin Gothic Book" panose="020B0503020102020204" pitchFamily="34" charset="0"/>
              </a:rPr>
              <a:t>Use Order set</a:t>
            </a:r>
          </a:p>
          <a:p>
            <a:pPr lvl="1"/>
            <a:r>
              <a:rPr lang="en-US" dirty="0">
                <a:latin typeface="Franklin Gothic Book" panose="020B0503020102020204" pitchFamily="34" charset="0"/>
              </a:rPr>
              <a:t> Do not send genital cultures for BV- treat based on symptoms </a:t>
            </a:r>
          </a:p>
          <a:p>
            <a:r>
              <a:rPr lang="en-US" dirty="0">
                <a:latin typeface="Franklin Gothic Book" panose="020B0503020102020204" pitchFamily="34" charset="0"/>
              </a:rPr>
              <a:t>Urinalyses </a:t>
            </a:r>
          </a:p>
          <a:p>
            <a:pPr lvl="1"/>
            <a:r>
              <a:rPr lang="en-US" dirty="0">
                <a:latin typeface="Franklin Gothic Book" panose="020B0503020102020204" pitchFamily="34" charset="0"/>
              </a:rPr>
              <a:t>2 available orders as “UTI symptoms” or “No UTI symptoms” </a:t>
            </a:r>
          </a:p>
          <a:p>
            <a:pPr lvl="2"/>
            <a:r>
              <a:rPr lang="en-US" dirty="0">
                <a:latin typeface="Franklin Gothic Book" panose="020B0503020102020204" pitchFamily="34" charset="0"/>
              </a:rPr>
              <a:t> “no UTI symptoms” we NEVER GET A CULTURE</a:t>
            </a:r>
          </a:p>
        </p:txBody>
      </p:sp>
    </p:spTree>
    <p:extLst>
      <p:ext uri="{BB962C8B-B14F-4D97-AF65-F5344CB8AC3E}">
        <p14:creationId xmlns:p14="http://schemas.microsoft.com/office/powerpoint/2010/main" val="2871850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B233-DACB-FA4B-9A9C-9C2DE7FE1965}"/>
              </a:ext>
            </a:extLst>
          </p:cNvPr>
          <p:cNvSpPr>
            <a:spLocks noGrp="1"/>
          </p:cNvSpPr>
          <p:nvPr>
            <p:ph type="title"/>
          </p:nvPr>
        </p:nvSpPr>
        <p:spPr/>
        <p:txBody>
          <a:bodyPr/>
          <a:lstStyle/>
          <a:p>
            <a:r>
              <a:rPr lang="en-US" dirty="0">
                <a:latin typeface="Franklin Gothic Book" panose="020B0503020102020204" pitchFamily="34" charset="0"/>
              </a:rPr>
              <a:t>ED Referrals</a:t>
            </a:r>
          </a:p>
        </p:txBody>
      </p:sp>
      <p:sp>
        <p:nvSpPr>
          <p:cNvPr id="3" name="Content Placeholder 2">
            <a:extLst>
              <a:ext uri="{FF2B5EF4-FFF2-40B4-BE49-F238E27FC236}">
                <a16:creationId xmlns:a16="http://schemas.microsoft.com/office/drawing/2014/main" id="{11AFF1A8-6D5E-CD41-95FC-3738C86FDAC3}"/>
              </a:ext>
            </a:extLst>
          </p:cNvPr>
          <p:cNvSpPr>
            <a:spLocks noGrp="1"/>
          </p:cNvSpPr>
          <p:nvPr>
            <p:ph sz="quarter" idx="1"/>
          </p:nvPr>
        </p:nvSpPr>
        <p:spPr/>
        <p:txBody>
          <a:bodyPr/>
          <a:lstStyle/>
          <a:p>
            <a:r>
              <a:rPr lang="en-US" dirty="0">
                <a:latin typeface="Franklin Gothic Book" panose="020B0503020102020204" pitchFamily="34" charset="0"/>
              </a:rPr>
              <a:t>To refer a patient to the correct outpatient clinic when discharging: </a:t>
            </a:r>
          </a:p>
          <a:p>
            <a:pPr lvl="1"/>
            <a:r>
              <a:rPr lang="en-US" dirty="0">
                <a:latin typeface="Franklin Gothic Book" panose="020B0503020102020204" pitchFamily="34" charset="0"/>
              </a:rPr>
              <a:t>Dispo Tab </a:t>
            </a:r>
          </a:p>
          <a:p>
            <a:pPr lvl="2"/>
            <a:r>
              <a:rPr lang="en-US" dirty="0">
                <a:latin typeface="Franklin Gothic Book" panose="020B0503020102020204" pitchFamily="34" charset="0"/>
              </a:rPr>
              <a:t>Follow-up section </a:t>
            </a:r>
          </a:p>
          <a:p>
            <a:pPr lvl="2"/>
            <a:r>
              <a:rPr lang="en-US" dirty="0">
                <a:latin typeface="Franklin Gothic Book" panose="020B0503020102020204" pitchFamily="34" charset="0"/>
              </a:rPr>
              <a:t>Type “ED REF” </a:t>
            </a:r>
          </a:p>
          <a:p>
            <a:pPr lvl="2"/>
            <a:r>
              <a:rPr lang="en-US" dirty="0">
                <a:latin typeface="Franklin Gothic Book" panose="020B0503020102020204" pitchFamily="34" charset="0"/>
              </a:rPr>
              <a:t>Pick correct service/ clinic </a:t>
            </a:r>
          </a:p>
          <a:p>
            <a:r>
              <a:rPr lang="en-US" dirty="0">
                <a:latin typeface="Franklin Gothic Book" panose="020B0503020102020204" pitchFamily="34" charset="0"/>
              </a:rPr>
              <a:t>DO NOT pick YHP (yale health plan) options if patient is not a YHP patient </a:t>
            </a:r>
          </a:p>
          <a:p>
            <a:r>
              <a:rPr lang="en-US" dirty="0">
                <a:latin typeface="Franklin Gothic Book" panose="020B0503020102020204" pitchFamily="34" charset="0"/>
              </a:rPr>
              <a:t>Phone number should never be 633-4242 (main hospital number)</a:t>
            </a:r>
          </a:p>
        </p:txBody>
      </p:sp>
    </p:spTree>
    <p:extLst>
      <p:ext uri="{BB962C8B-B14F-4D97-AF65-F5344CB8AC3E}">
        <p14:creationId xmlns:p14="http://schemas.microsoft.com/office/powerpoint/2010/main" val="2867631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195B-3571-BE42-B79B-54521C065D26}"/>
              </a:ext>
            </a:extLst>
          </p:cNvPr>
          <p:cNvSpPr>
            <a:spLocks noGrp="1"/>
          </p:cNvSpPr>
          <p:nvPr>
            <p:ph type="title"/>
          </p:nvPr>
        </p:nvSpPr>
        <p:spPr/>
        <p:txBody>
          <a:bodyPr/>
          <a:lstStyle/>
          <a:p>
            <a:r>
              <a:rPr lang="en-US" dirty="0">
                <a:latin typeface="Franklin Gothic Book" panose="020B0503020102020204" pitchFamily="34" charset="0"/>
              </a:rPr>
              <a:t>Safe Discharge</a:t>
            </a:r>
          </a:p>
        </p:txBody>
      </p:sp>
      <p:sp>
        <p:nvSpPr>
          <p:cNvPr id="3" name="Content Placeholder 2">
            <a:extLst>
              <a:ext uri="{FF2B5EF4-FFF2-40B4-BE49-F238E27FC236}">
                <a16:creationId xmlns:a16="http://schemas.microsoft.com/office/drawing/2014/main" id="{48326538-EF40-6448-AFC5-3A8AED777717}"/>
              </a:ext>
            </a:extLst>
          </p:cNvPr>
          <p:cNvSpPr>
            <a:spLocks noGrp="1"/>
          </p:cNvSpPr>
          <p:nvPr>
            <p:ph sz="quarter" idx="1"/>
          </p:nvPr>
        </p:nvSpPr>
        <p:spPr/>
        <p:txBody>
          <a:bodyPr>
            <a:normAutofit fontScale="85000" lnSpcReduction="20000"/>
          </a:bodyPr>
          <a:lstStyle/>
          <a:p>
            <a:r>
              <a:rPr lang="en-US" dirty="0">
                <a:latin typeface="Franklin Gothic Book" panose="020B0503020102020204" pitchFamily="34" charset="0"/>
              </a:rPr>
              <a:t>Make sure the patient knows: </a:t>
            </a:r>
          </a:p>
          <a:p>
            <a:pPr lvl="1"/>
            <a:r>
              <a:rPr lang="en-US" dirty="0">
                <a:latin typeface="Franklin Gothic Book" panose="020B0503020102020204" pitchFamily="34" charset="0"/>
              </a:rPr>
              <a:t>What their diagnosis is/ is not </a:t>
            </a:r>
          </a:p>
          <a:p>
            <a:pPr lvl="1"/>
            <a:r>
              <a:rPr lang="en-US" dirty="0">
                <a:latin typeface="Franklin Gothic Book" panose="020B0503020102020204" pitchFamily="34" charset="0"/>
              </a:rPr>
              <a:t>What the patient needs to do </a:t>
            </a:r>
          </a:p>
          <a:p>
            <a:pPr lvl="2"/>
            <a:r>
              <a:rPr lang="en-US" dirty="0">
                <a:latin typeface="Franklin Gothic Book" panose="020B0503020102020204" pitchFamily="34" charset="0"/>
              </a:rPr>
              <a:t>Pick up medications (confirm best pharmacy and make sure open when needed)</a:t>
            </a:r>
          </a:p>
          <a:p>
            <a:pPr lvl="2"/>
            <a:r>
              <a:rPr lang="en-US" dirty="0">
                <a:latin typeface="Franklin Gothic Book" panose="020B0503020102020204" pitchFamily="34" charset="0"/>
              </a:rPr>
              <a:t>Follow up with Dr. X </a:t>
            </a:r>
          </a:p>
          <a:p>
            <a:pPr lvl="2"/>
            <a:r>
              <a:rPr lang="en-US" dirty="0">
                <a:latin typeface="Franklin Gothic Book" panose="020B0503020102020204" pitchFamily="34" charset="0"/>
              </a:rPr>
              <a:t>Wound care, suture removal, etc.</a:t>
            </a:r>
          </a:p>
          <a:p>
            <a:pPr lvl="2"/>
            <a:r>
              <a:rPr lang="en-US" dirty="0">
                <a:latin typeface="Franklin Gothic Book" panose="020B0503020102020204" pitchFamily="34" charset="0"/>
              </a:rPr>
              <a:t>Why the above is important </a:t>
            </a:r>
          </a:p>
          <a:p>
            <a:r>
              <a:rPr lang="en-US" dirty="0">
                <a:latin typeface="Franklin Gothic Book" panose="020B0503020102020204" pitchFamily="34" charset="0"/>
              </a:rPr>
              <a:t>Follow-up Requests for anyone you feel needs to be “checked on” or will need help navigating healthcare </a:t>
            </a:r>
          </a:p>
          <a:p>
            <a:pPr lvl="1"/>
            <a:r>
              <a:rPr lang="en-US" dirty="0">
                <a:latin typeface="Franklin Gothic Book" panose="020B0503020102020204" pitchFamily="34" charset="0"/>
              </a:rPr>
              <a:t>They will also be calling them with abnormal test results automatically, so no need to flag for this </a:t>
            </a:r>
          </a:p>
          <a:p>
            <a:pPr lvl="1"/>
            <a:r>
              <a:rPr lang="en-US" dirty="0">
                <a:latin typeface="Franklin Gothic Book" panose="020B0503020102020204" pitchFamily="34" charset="0"/>
              </a:rPr>
              <a:t>Follow-up office is available 6am-4pm daily and can be reached with questions in real time at 203-688-1051 </a:t>
            </a:r>
          </a:p>
          <a:p>
            <a:r>
              <a:rPr lang="en-US" dirty="0">
                <a:latin typeface="Franklin Gothic Book" panose="020B0503020102020204" pitchFamily="34" charset="0"/>
              </a:rPr>
              <a:t>Ortho: follow-up attending should be the one on call at time the patient arrived in ED unless told otherwise be consulting resident.</a:t>
            </a:r>
          </a:p>
        </p:txBody>
      </p:sp>
    </p:spTree>
    <p:extLst>
      <p:ext uri="{BB962C8B-B14F-4D97-AF65-F5344CB8AC3E}">
        <p14:creationId xmlns:p14="http://schemas.microsoft.com/office/powerpoint/2010/main" val="3590523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in a blue shirt&#10;&#10;Description automatically generated">
            <a:extLst>
              <a:ext uri="{FF2B5EF4-FFF2-40B4-BE49-F238E27FC236}">
                <a16:creationId xmlns:a16="http://schemas.microsoft.com/office/drawing/2014/main" id="{653941BD-F17A-9041-80D9-47C39A92FEB7}"/>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797300" y="1149350"/>
            <a:ext cx="4292600" cy="4483100"/>
          </a:xfrm>
        </p:spPr>
      </p:pic>
      <p:sp>
        <p:nvSpPr>
          <p:cNvPr id="7" name="TextBox 6">
            <a:extLst>
              <a:ext uri="{FF2B5EF4-FFF2-40B4-BE49-F238E27FC236}">
                <a16:creationId xmlns:a16="http://schemas.microsoft.com/office/drawing/2014/main" id="{C5F82F36-1664-934C-9765-76F67896A67A}"/>
              </a:ext>
            </a:extLst>
          </p:cNvPr>
          <p:cNvSpPr txBox="1"/>
          <p:nvPr/>
        </p:nvSpPr>
        <p:spPr>
          <a:xfrm>
            <a:off x="2895600" y="5715000"/>
            <a:ext cx="6096000" cy="381000"/>
          </a:xfrm>
          <a:prstGeom prst="rect">
            <a:avLst/>
          </a:prstGeom>
          <a:noFill/>
        </p:spPr>
        <p:txBody>
          <a:bodyPr wrap="square" rtlCol="0">
            <a:spAutoFit/>
          </a:bodyPr>
          <a:lstStyle/>
          <a:p>
            <a:pPr algn="ctr"/>
            <a:r>
              <a:rPr lang="en-US" dirty="0">
                <a:latin typeface="Franklin Gothic Book" panose="020B0503020102020204" pitchFamily="34" charset="0"/>
              </a:rPr>
              <a:t>The ED Patient with Chest Pain</a:t>
            </a:r>
          </a:p>
        </p:txBody>
      </p:sp>
    </p:spTree>
    <p:extLst>
      <p:ext uri="{BB962C8B-B14F-4D97-AF65-F5344CB8AC3E}">
        <p14:creationId xmlns:p14="http://schemas.microsoft.com/office/powerpoint/2010/main" val="4149366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B374-A2DA-5148-9728-CA22A6B64865}"/>
              </a:ext>
            </a:extLst>
          </p:cNvPr>
          <p:cNvSpPr>
            <a:spLocks noGrp="1"/>
          </p:cNvSpPr>
          <p:nvPr>
            <p:ph type="title"/>
          </p:nvPr>
        </p:nvSpPr>
        <p:spPr/>
        <p:txBody>
          <a:bodyPr/>
          <a:lstStyle/>
          <a:p>
            <a:r>
              <a:rPr lang="en-US" dirty="0">
                <a:latin typeface="Franklin Gothic Book" panose="020B0503020102020204" pitchFamily="34" charset="0"/>
              </a:rPr>
              <a:t>Chest Pain: Background</a:t>
            </a:r>
          </a:p>
        </p:txBody>
      </p:sp>
      <p:sp>
        <p:nvSpPr>
          <p:cNvPr id="3" name="Content Placeholder 2">
            <a:extLst>
              <a:ext uri="{FF2B5EF4-FFF2-40B4-BE49-F238E27FC236}">
                <a16:creationId xmlns:a16="http://schemas.microsoft.com/office/drawing/2014/main" id="{A80ACC19-8982-6249-80DF-2CAD7E67EA24}"/>
              </a:ext>
            </a:extLst>
          </p:cNvPr>
          <p:cNvSpPr>
            <a:spLocks noGrp="1"/>
          </p:cNvSpPr>
          <p:nvPr>
            <p:ph sz="quarter" idx="1"/>
          </p:nvPr>
        </p:nvSpPr>
        <p:spPr/>
        <p:txBody>
          <a:bodyPr>
            <a:normAutofit fontScale="92500" lnSpcReduction="20000"/>
          </a:bodyPr>
          <a:lstStyle/>
          <a:p>
            <a:r>
              <a:rPr lang="en-US" dirty="0">
                <a:latin typeface="Franklin Gothic Book" panose="020B0503020102020204" pitchFamily="34" charset="0"/>
              </a:rPr>
              <a:t>5% of all ED visits = 5 million visits per year in the US </a:t>
            </a:r>
          </a:p>
          <a:p>
            <a:r>
              <a:rPr lang="en-US" dirty="0">
                <a:latin typeface="Franklin Gothic Book" panose="020B0503020102020204" pitchFamily="34" charset="0"/>
              </a:rPr>
              <a:t>One of the highest-risk chief complaints </a:t>
            </a:r>
          </a:p>
          <a:p>
            <a:pPr lvl="1"/>
            <a:r>
              <a:rPr lang="en-US" dirty="0">
                <a:latin typeface="Franklin Gothic Book" panose="020B0503020102020204" pitchFamily="34" charset="0"/>
              </a:rPr>
              <a:t>For patient morbidity/ mortality </a:t>
            </a:r>
          </a:p>
          <a:p>
            <a:pPr lvl="1"/>
            <a:r>
              <a:rPr lang="en-US" dirty="0">
                <a:latin typeface="Franklin Gothic Book" panose="020B0503020102020204" pitchFamily="34" charset="0"/>
              </a:rPr>
              <a:t>For MD litigation </a:t>
            </a:r>
          </a:p>
          <a:p>
            <a:r>
              <a:rPr lang="en-US" dirty="0">
                <a:latin typeface="Franklin Gothic Book" panose="020B0503020102020204" pitchFamily="34" charset="0"/>
              </a:rPr>
              <a:t>Wide differential- most is high mortality. </a:t>
            </a:r>
            <a:r>
              <a:rPr lang="en-US" dirty="0">
                <a:solidFill>
                  <a:srgbClr val="2289DE"/>
                </a:solidFill>
                <a:latin typeface="Franklin Gothic Book" panose="020B0503020102020204" pitchFamily="34" charset="0"/>
              </a:rPr>
              <a:t>IN THE ED, WE MUST THINK OF WHAT WILL KILL THE PATIENT </a:t>
            </a:r>
          </a:p>
          <a:p>
            <a:pPr lvl="1"/>
            <a:r>
              <a:rPr lang="en-US" dirty="0">
                <a:latin typeface="Franklin Gothic Book" panose="020B0503020102020204" pitchFamily="34" charset="0"/>
              </a:rPr>
              <a:t>Acute Coronary Syndrome </a:t>
            </a:r>
          </a:p>
          <a:p>
            <a:pPr lvl="1"/>
            <a:r>
              <a:rPr lang="en-US" dirty="0">
                <a:latin typeface="Franklin Gothic Book" panose="020B0503020102020204" pitchFamily="34" charset="0"/>
              </a:rPr>
              <a:t>Pulmonary Embolism </a:t>
            </a:r>
          </a:p>
          <a:p>
            <a:pPr lvl="1"/>
            <a:r>
              <a:rPr lang="en-US" dirty="0">
                <a:latin typeface="Franklin Gothic Book" panose="020B0503020102020204" pitchFamily="34" charset="0"/>
              </a:rPr>
              <a:t>Aortic Dissection </a:t>
            </a:r>
          </a:p>
          <a:p>
            <a:pPr lvl="1"/>
            <a:r>
              <a:rPr lang="en-US" dirty="0">
                <a:latin typeface="Franklin Gothic Book" panose="020B0503020102020204" pitchFamily="34" charset="0"/>
              </a:rPr>
              <a:t>Pneumonia </a:t>
            </a:r>
          </a:p>
          <a:p>
            <a:pPr lvl="1"/>
            <a:r>
              <a:rPr lang="en-US" dirty="0">
                <a:latin typeface="Franklin Gothic Book" panose="020B0503020102020204" pitchFamily="34" charset="0"/>
              </a:rPr>
              <a:t>Pneumothorax </a:t>
            </a:r>
          </a:p>
          <a:p>
            <a:pPr lvl="1"/>
            <a:r>
              <a:rPr lang="en-US" dirty="0">
                <a:latin typeface="Franklin Gothic Book" panose="020B0503020102020204" pitchFamily="34" charset="0"/>
              </a:rPr>
              <a:t>Pericarditis </a:t>
            </a:r>
          </a:p>
          <a:p>
            <a:pPr lvl="1"/>
            <a:r>
              <a:rPr lang="en-US" dirty="0">
                <a:latin typeface="Franklin Gothic Book" panose="020B0503020102020204" pitchFamily="34" charset="0"/>
              </a:rPr>
              <a:t>Esophageal Rupture</a:t>
            </a:r>
          </a:p>
        </p:txBody>
      </p:sp>
    </p:spTree>
    <p:extLst>
      <p:ext uri="{BB962C8B-B14F-4D97-AF65-F5344CB8AC3E}">
        <p14:creationId xmlns:p14="http://schemas.microsoft.com/office/powerpoint/2010/main" val="17725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B0CC-9EAC-8149-B910-B5D3A172A566}"/>
              </a:ext>
            </a:extLst>
          </p:cNvPr>
          <p:cNvSpPr>
            <a:spLocks noGrp="1"/>
          </p:cNvSpPr>
          <p:nvPr>
            <p:ph type="title"/>
          </p:nvPr>
        </p:nvSpPr>
        <p:spPr/>
        <p:txBody>
          <a:bodyPr/>
          <a:lstStyle/>
          <a:p>
            <a:r>
              <a:rPr lang="en-US" dirty="0">
                <a:latin typeface="Franklin Gothic Book" panose="020B0503020102020204" pitchFamily="34" charset="0"/>
              </a:rPr>
              <a:t>ACS: STEMI=CATH LAB ACTIVATION</a:t>
            </a:r>
          </a:p>
        </p:txBody>
      </p:sp>
      <p:sp>
        <p:nvSpPr>
          <p:cNvPr id="3" name="Content Placeholder 2">
            <a:extLst>
              <a:ext uri="{FF2B5EF4-FFF2-40B4-BE49-F238E27FC236}">
                <a16:creationId xmlns:a16="http://schemas.microsoft.com/office/drawing/2014/main" id="{B32312E3-409A-7447-8B82-340AA8E96786}"/>
              </a:ext>
            </a:extLst>
          </p:cNvPr>
          <p:cNvSpPr>
            <a:spLocks noGrp="1"/>
          </p:cNvSpPr>
          <p:nvPr>
            <p:ph sz="quarter" idx="1"/>
          </p:nvPr>
        </p:nvSpPr>
        <p:spPr/>
        <p:txBody>
          <a:bodyPr>
            <a:normAutofit fontScale="55000" lnSpcReduction="20000"/>
          </a:bodyPr>
          <a:lstStyle/>
          <a:p>
            <a:r>
              <a:rPr lang="en-US" dirty="0">
                <a:latin typeface="Franklin Gothic Book" panose="020B0503020102020204" pitchFamily="34" charset="0"/>
              </a:rPr>
              <a:t>National guidelines for STEMI </a:t>
            </a:r>
            <a:r>
              <a:rPr lang="en-US" dirty="0" err="1">
                <a:latin typeface="Franklin Gothic Book" panose="020B0503020102020204" pitchFamily="34" charset="0"/>
              </a:rPr>
              <a:t>cath</a:t>
            </a:r>
            <a:r>
              <a:rPr lang="en-US" dirty="0">
                <a:latin typeface="Franklin Gothic Book" panose="020B0503020102020204" pitchFamily="34" charset="0"/>
              </a:rPr>
              <a:t> lab activations: </a:t>
            </a:r>
          </a:p>
          <a:p>
            <a:pPr lvl="1"/>
            <a:r>
              <a:rPr lang="en-US" dirty="0">
                <a:latin typeface="Franklin Gothic Book" panose="020B0503020102020204" pitchFamily="34" charset="0"/>
              </a:rPr>
              <a:t>Door-to-EKG: 10 minutes </a:t>
            </a:r>
          </a:p>
          <a:p>
            <a:pPr lvl="1"/>
            <a:r>
              <a:rPr lang="en-US" dirty="0">
                <a:latin typeface="Franklin Gothic Book" panose="020B0503020102020204" pitchFamily="34" charset="0"/>
              </a:rPr>
              <a:t>Door-to-balloon: 90 minutes </a:t>
            </a:r>
          </a:p>
          <a:p>
            <a:r>
              <a:rPr lang="en-US" dirty="0">
                <a:solidFill>
                  <a:srgbClr val="2289DE"/>
                </a:solidFill>
                <a:latin typeface="Franklin Gothic Book" panose="020B0503020102020204" pitchFamily="34" charset="0"/>
              </a:rPr>
              <a:t>All EKGs seen and interpreted by an attending immediately </a:t>
            </a:r>
          </a:p>
          <a:p>
            <a:r>
              <a:rPr lang="en-US" dirty="0">
                <a:latin typeface="Franklin Gothic Book" panose="020B0503020102020204" pitchFamily="34" charset="0"/>
              </a:rPr>
              <a:t> “Cath Lab activation” is done by ED attending </a:t>
            </a:r>
          </a:p>
          <a:p>
            <a:pPr lvl="1"/>
            <a:r>
              <a:rPr lang="en-US" dirty="0">
                <a:latin typeface="Franklin Gothic Book" panose="020B0503020102020204" pitchFamily="34" charset="0"/>
              </a:rPr>
              <a:t>Cath lab personnel are assembled (if not in-house overnight) </a:t>
            </a:r>
          </a:p>
          <a:p>
            <a:pPr lvl="1"/>
            <a:r>
              <a:rPr lang="en-US" dirty="0">
                <a:latin typeface="Franklin Gothic Book" panose="020B0503020102020204" pitchFamily="34" charset="0"/>
              </a:rPr>
              <a:t>Cath lab attending gives a call to the ED attending to get quick story</a:t>
            </a:r>
          </a:p>
          <a:p>
            <a:r>
              <a:rPr lang="en-US" dirty="0">
                <a:latin typeface="Franklin Gothic Book" panose="020B0503020102020204" pitchFamily="34" charset="0"/>
              </a:rPr>
              <a:t>NO role for… prior to activation: </a:t>
            </a:r>
          </a:p>
          <a:p>
            <a:pPr lvl="1"/>
            <a:r>
              <a:rPr lang="en-US" dirty="0">
                <a:latin typeface="Franklin Gothic Book" panose="020B0503020102020204" pitchFamily="34" charset="0"/>
              </a:rPr>
              <a:t>Cardiac enzyme results </a:t>
            </a:r>
          </a:p>
          <a:p>
            <a:pPr lvl="1"/>
            <a:r>
              <a:rPr lang="en-US" dirty="0">
                <a:latin typeface="Franklin Gothic Book" panose="020B0503020102020204" pitchFamily="34" charset="0"/>
              </a:rPr>
              <a:t>Cardiology Fellow consult </a:t>
            </a:r>
          </a:p>
          <a:p>
            <a:pPr lvl="1"/>
            <a:r>
              <a:rPr lang="en-US" dirty="0">
                <a:latin typeface="Franklin Gothic Book" panose="020B0503020102020204" pitchFamily="34" charset="0"/>
              </a:rPr>
              <a:t>Chest x-ray results </a:t>
            </a:r>
          </a:p>
          <a:p>
            <a:r>
              <a:rPr lang="en-US" dirty="0">
                <a:latin typeface="Franklin Gothic Book" panose="020B0503020102020204" pitchFamily="34" charset="0"/>
              </a:rPr>
              <a:t>Patient needs to be rolling to the </a:t>
            </a:r>
            <a:r>
              <a:rPr lang="en-US" dirty="0" err="1">
                <a:latin typeface="Franklin Gothic Book" panose="020B0503020102020204" pitchFamily="34" charset="0"/>
              </a:rPr>
              <a:t>cath</a:t>
            </a:r>
            <a:r>
              <a:rPr lang="en-US" dirty="0">
                <a:latin typeface="Franklin Gothic Book" panose="020B0503020102020204" pitchFamily="34" charset="0"/>
              </a:rPr>
              <a:t> lab within 25 minutes from arrival at ED triage, having gotten: </a:t>
            </a:r>
          </a:p>
          <a:p>
            <a:pPr lvl="1"/>
            <a:r>
              <a:rPr lang="en-US" dirty="0">
                <a:latin typeface="Franklin Gothic Book" panose="020B0503020102020204" pitchFamily="34" charset="0"/>
              </a:rPr>
              <a:t>ASA 325mg </a:t>
            </a:r>
          </a:p>
          <a:p>
            <a:pPr lvl="1"/>
            <a:r>
              <a:rPr lang="en-US" dirty="0">
                <a:latin typeface="Franklin Gothic Book" panose="020B0503020102020204" pitchFamily="34" charset="0"/>
              </a:rPr>
              <a:t>Plavix/ Ticagrelor (</a:t>
            </a:r>
            <a:r>
              <a:rPr lang="en-US" dirty="0" err="1">
                <a:latin typeface="Franklin Gothic Book" panose="020B0503020102020204" pitchFamily="34" charset="0"/>
              </a:rPr>
              <a:t>Brilanta</a:t>
            </a:r>
            <a:r>
              <a:rPr lang="en-US" dirty="0">
                <a:latin typeface="Franklin Gothic Book" panose="020B0503020102020204" pitchFamily="34" charset="0"/>
              </a:rPr>
              <a:t>) 180mg PO </a:t>
            </a:r>
          </a:p>
          <a:p>
            <a:pPr lvl="1"/>
            <a:r>
              <a:rPr lang="en-US" dirty="0">
                <a:latin typeface="Franklin Gothic Book" panose="020B0503020102020204" pitchFamily="34" charset="0"/>
              </a:rPr>
              <a:t>Heparin 5000U </a:t>
            </a:r>
          </a:p>
          <a:p>
            <a:pPr lvl="1"/>
            <a:r>
              <a:rPr lang="en-US" dirty="0">
                <a:latin typeface="Franklin Gothic Book" panose="020B0503020102020204" pitchFamily="34" charset="0"/>
              </a:rPr>
              <a:t>+/- Oxygen</a:t>
            </a:r>
          </a:p>
          <a:p>
            <a:pPr lvl="1"/>
            <a:r>
              <a:rPr lang="en-US" dirty="0">
                <a:latin typeface="Franklin Gothic Book" panose="020B0503020102020204" pitchFamily="34" charset="0"/>
              </a:rPr>
              <a:t>+/- morphine </a:t>
            </a:r>
          </a:p>
          <a:p>
            <a:pPr lvl="1"/>
            <a:r>
              <a:rPr lang="en-US" dirty="0">
                <a:latin typeface="Franklin Gothic Book" panose="020B0503020102020204" pitchFamily="34" charset="0"/>
              </a:rPr>
              <a:t>+/- nitroglycerin </a:t>
            </a:r>
          </a:p>
          <a:p>
            <a:pPr lvl="1"/>
            <a:r>
              <a:rPr lang="en-US" dirty="0">
                <a:latin typeface="Franklin Gothic Book" panose="020B0503020102020204" pitchFamily="34" charset="0"/>
              </a:rPr>
              <a:t>+/- Beta-blocker</a:t>
            </a:r>
          </a:p>
          <a:p>
            <a:pPr marL="274320" lvl="1" indent="0">
              <a:buNone/>
            </a:pPr>
            <a:endParaRPr lang="en-US" dirty="0">
              <a:latin typeface="Franklin Gothic Book" panose="020B0503020102020204" pitchFamily="34" charset="0"/>
            </a:endParaRPr>
          </a:p>
          <a:p>
            <a:pPr marL="274320" lvl="1" indent="0">
              <a:buNone/>
            </a:pPr>
            <a:r>
              <a:rPr lang="en-US" dirty="0">
                <a:solidFill>
                  <a:srgbClr val="2289DE"/>
                </a:solidFill>
                <a:latin typeface="Franklin Gothic Book" panose="020B0503020102020204" pitchFamily="34" charset="0"/>
              </a:rPr>
              <a:t>ACTIVATION IS BASED PURELY ON EKG and PATIENT’S PRESENTATION</a:t>
            </a:r>
          </a:p>
        </p:txBody>
      </p:sp>
    </p:spTree>
    <p:extLst>
      <p:ext uri="{BB962C8B-B14F-4D97-AF65-F5344CB8AC3E}">
        <p14:creationId xmlns:p14="http://schemas.microsoft.com/office/powerpoint/2010/main" val="4212306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B005-338E-E240-B92D-4B338FD9E199}"/>
              </a:ext>
            </a:extLst>
          </p:cNvPr>
          <p:cNvSpPr>
            <a:spLocks noGrp="1"/>
          </p:cNvSpPr>
          <p:nvPr>
            <p:ph type="title"/>
          </p:nvPr>
        </p:nvSpPr>
        <p:spPr/>
        <p:txBody>
          <a:bodyPr/>
          <a:lstStyle/>
          <a:p>
            <a:r>
              <a:rPr lang="en-US" dirty="0">
                <a:latin typeface="Franklin Gothic Book" panose="020B0503020102020204" pitchFamily="34" charset="0"/>
              </a:rPr>
              <a:t>ACS: STEMI=CATH LAB ACTIVATION</a:t>
            </a:r>
          </a:p>
        </p:txBody>
      </p:sp>
      <p:sp>
        <p:nvSpPr>
          <p:cNvPr id="3" name="Content Placeholder 2">
            <a:extLst>
              <a:ext uri="{FF2B5EF4-FFF2-40B4-BE49-F238E27FC236}">
                <a16:creationId xmlns:a16="http://schemas.microsoft.com/office/drawing/2014/main" id="{7B046955-DC34-9444-9A1B-0D9780E30E17}"/>
              </a:ext>
            </a:extLst>
          </p:cNvPr>
          <p:cNvSpPr>
            <a:spLocks noGrp="1"/>
          </p:cNvSpPr>
          <p:nvPr>
            <p:ph sz="quarter" idx="1"/>
          </p:nvPr>
        </p:nvSpPr>
        <p:spPr/>
        <p:txBody>
          <a:bodyPr/>
          <a:lstStyle/>
          <a:p>
            <a:r>
              <a:rPr lang="en-US" dirty="0">
                <a:latin typeface="Franklin Gothic Book" panose="020B0503020102020204" pitchFamily="34" charset="0"/>
              </a:rPr>
              <a:t>What does the attending look for to activate </a:t>
            </a:r>
            <a:r>
              <a:rPr lang="en-US" dirty="0" err="1">
                <a:latin typeface="Franklin Gothic Book" panose="020B0503020102020204" pitchFamily="34" charset="0"/>
              </a:rPr>
              <a:t>cath</a:t>
            </a:r>
            <a:r>
              <a:rPr lang="en-US" dirty="0">
                <a:latin typeface="Franklin Gothic Book" panose="020B0503020102020204" pitchFamily="34" charset="0"/>
              </a:rPr>
              <a:t> lab?</a:t>
            </a:r>
          </a:p>
          <a:p>
            <a:pPr lvl="1"/>
            <a:r>
              <a:rPr lang="en-US" dirty="0">
                <a:latin typeface="Franklin Gothic Book" panose="020B0503020102020204" pitchFamily="34" charset="0"/>
              </a:rPr>
              <a:t>Activation Criteria </a:t>
            </a:r>
          </a:p>
          <a:p>
            <a:pPr lvl="2"/>
            <a:r>
              <a:rPr lang="en-US" dirty="0">
                <a:latin typeface="Franklin Gothic Book" panose="020B0503020102020204" pitchFamily="34" charset="0"/>
              </a:rPr>
              <a:t>ST elevations of &gt;1mm in 2 consecutive (anatomical) leads </a:t>
            </a:r>
          </a:p>
          <a:p>
            <a:pPr lvl="1"/>
            <a:r>
              <a:rPr lang="en-US" dirty="0">
                <a:latin typeface="Franklin Gothic Book" panose="020B0503020102020204" pitchFamily="34" charset="0"/>
              </a:rPr>
              <a:t> Other signs that may be present (but not part of criteria for activation) </a:t>
            </a:r>
          </a:p>
          <a:p>
            <a:pPr lvl="3"/>
            <a:r>
              <a:rPr lang="en-US" dirty="0">
                <a:latin typeface="Franklin Gothic Book" panose="020B0503020102020204" pitchFamily="34" charset="0"/>
              </a:rPr>
              <a:t>Dysrhythmia </a:t>
            </a:r>
          </a:p>
          <a:p>
            <a:pPr lvl="3"/>
            <a:r>
              <a:rPr lang="en-US" dirty="0">
                <a:latin typeface="Franklin Gothic Book" panose="020B0503020102020204" pitchFamily="34" charset="0"/>
              </a:rPr>
              <a:t>Reciprocal changes </a:t>
            </a:r>
          </a:p>
          <a:p>
            <a:pPr lvl="3"/>
            <a:r>
              <a:rPr lang="en-US" dirty="0">
                <a:latin typeface="Franklin Gothic Book" panose="020B0503020102020204" pitchFamily="34" charset="0"/>
              </a:rPr>
              <a:t>Dynamic changes </a:t>
            </a:r>
          </a:p>
          <a:p>
            <a:pPr lvl="3"/>
            <a:r>
              <a:rPr lang="en-US" dirty="0">
                <a:latin typeface="Franklin Gothic Book" panose="020B0503020102020204" pitchFamily="34" charset="0"/>
              </a:rPr>
              <a:t>New LBBB</a:t>
            </a:r>
          </a:p>
        </p:txBody>
      </p:sp>
    </p:spTree>
    <p:extLst>
      <p:ext uri="{BB962C8B-B14F-4D97-AF65-F5344CB8AC3E}">
        <p14:creationId xmlns:p14="http://schemas.microsoft.com/office/powerpoint/2010/main" val="112768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normAutofit/>
          </a:bodyPr>
          <a:lstStyle/>
          <a:p>
            <a:r>
              <a:rPr lang="en-US" dirty="0">
                <a:latin typeface="Cambria" panose="02040503050406030204" pitchFamily="18" charset="0"/>
              </a:rPr>
              <a:t>Objectives of this Orientation</a:t>
            </a:r>
            <a:br>
              <a:rPr lang="en-US" dirty="0">
                <a:latin typeface="Cambria" panose="02040503050406030204" pitchFamily="18" charset="0"/>
              </a:rPr>
            </a:br>
            <a:endParaRPr lang="en-US" dirty="0">
              <a:latin typeface="Cambria" panose="02040503050406030204" pitchFamily="18" charset="0"/>
            </a:endParaRPr>
          </a:p>
        </p:txBody>
      </p:sp>
      <p:sp>
        <p:nvSpPr>
          <p:cNvPr id="3" name="Content Placeholder 2"/>
          <p:cNvSpPr>
            <a:spLocks noGrp="1"/>
          </p:cNvSpPr>
          <p:nvPr>
            <p:ph sz="quarter" idx="1"/>
          </p:nvPr>
        </p:nvSpPr>
        <p:spPr>
          <a:xfrm>
            <a:off x="228600" y="1445172"/>
            <a:ext cx="8534400" cy="4879428"/>
          </a:xfrm>
        </p:spPr>
        <p:txBody>
          <a:bodyPr>
            <a:normAutofit fontScale="55000" lnSpcReduction="20000"/>
          </a:bodyPr>
          <a:lstStyle/>
          <a:p>
            <a:pPr>
              <a:lnSpc>
                <a:spcPct val="120000"/>
              </a:lnSpc>
            </a:pPr>
            <a:r>
              <a:rPr lang="en-US" dirty="0">
                <a:latin typeface="Franklin Gothic Book" panose="020B0503020102020204" pitchFamily="34" charset="0"/>
              </a:rPr>
              <a:t>Logistics of working in the ED</a:t>
            </a:r>
          </a:p>
          <a:p>
            <a:pPr lvl="1">
              <a:lnSpc>
                <a:spcPct val="120000"/>
              </a:lnSpc>
            </a:pPr>
            <a:r>
              <a:rPr lang="en-US" dirty="0">
                <a:latin typeface="Franklin Gothic Book" panose="020B0503020102020204" pitchFamily="34" charset="0"/>
              </a:rPr>
              <a:t>COVID-19 Considerations</a:t>
            </a:r>
          </a:p>
          <a:p>
            <a:pPr lvl="1">
              <a:lnSpc>
                <a:spcPct val="120000"/>
              </a:lnSpc>
            </a:pPr>
            <a:r>
              <a:rPr lang="en-US" dirty="0">
                <a:latin typeface="Franklin Gothic Book" panose="020B0503020102020204" pitchFamily="34" charset="0"/>
              </a:rPr>
              <a:t>Your ED team</a:t>
            </a:r>
          </a:p>
          <a:p>
            <a:pPr lvl="1">
              <a:lnSpc>
                <a:spcPct val="120000"/>
              </a:lnSpc>
            </a:pPr>
            <a:r>
              <a:rPr lang="en-US" dirty="0">
                <a:latin typeface="Franklin Gothic Book" panose="020B0503020102020204" pitchFamily="34" charset="0"/>
              </a:rPr>
              <a:t>Sign out</a:t>
            </a:r>
          </a:p>
          <a:p>
            <a:pPr lvl="1">
              <a:lnSpc>
                <a:spcPct val="120000"/>
              </a:lnSpc>
            </a:pPr>
            <a:r>
              <a:rPr lang="en-US" dirty="0">
                <a:latin typeface="Franklin Gothic Book" panose="020B0503020102020204" pitchFamily="34" charset="0"/>
              </a:rPr>
              <a:t>Observations vs. Admission</a:t>
            </a:r>
          </a:p>
          <a:p>
            <a:pPr lvl="1">
              <a:lnSpc>
                <a:spcPct val="120000"/>
              </a:lnSpc>
            </a:pPr>
            <a:r>
              <a:rPr lang="en-US" dirty="0">
                <a:latin typeface="Franklin Gothic Book" panose="020B0503020102020204" pitchFamily="34" charset="0"/>
              </a:rPr>
              <a:t>EPIC details</a:t>
            </a:r>
          </a:p>
          <a:p>
            <a:pPr lvl="2">
              <a:lnSpc>
                <a:spcPct val="120000"/>
              </a:lnSpc>
            </a:pPr>
            <a:r>
              <a:rPr lang="en-US" dirty="0">
                <a:latin typeface="Franklin Gothic Book" panose="020B0503020102020204" pitchFamily="34" charset="0"/>
              </a:rPr>
              <a:t>Placing Orders</a:t>
            </a:r>
          </a:p>
          <a:p>
            <a:pPr lvl="2">
              <a:lnSpc>
                <a:spcPct val="120000"/>
              </a:lnSpc>
            </a:pPr>
            <a:r>
              <a:rPr lang="en-US" dirty="0">
                <a:latin typeface="Franklin Gothic Book" panose="020B0503020102020204" pitchFamily="34" charset="0"/>
              </a:rPr>
              <a:t>Writing Notes</a:t>
            </a:r>
          </a:p>
          <a:p>
            <a:pPr lvl="2">
              <a:lnSpc>
                <a:spcPct val="120000"/>
              </a:lnSpc>
            </a:pPr>
            <a:r>
              <a:rPr lang="en-US" dirty="0">
                <a:latin typeface="Franklin Gothic Book" panose="020B0503020102020204" pitchFamily="34" charset="0"/>
              </a:rPr>
              <a:t>Admission/ Discharge</a:t>
            </a:r>
          </a:p>
          <a:p>
            <a:pPr lvl="1">
              <a:lnSpc>
                <a:spcPct val="120000"/>
              </a:lnSpc>
            </a:pPr>
            <a:r>
              <a:rPr lang="en-US" dirty="0">
                <a:latin typeface="Franklin Gothic Book" panose="020B0503020102020204" pitchFamily="34" charset="0"/>
              </a:rPr>
              <a:t>Top off service resident Pitfalls and How to avoid them</a:t>
            </a:r>
          </a:p>
          <a:p>
            <a:pPr>
              <a:lnSpc>
                <a:spcPct val="120000"/>
              </a:lnSpc>
            </a:pPr>
            <a:r>
              <a:rPr lang="en-US" dirty="0">
                <a:latin typeface="Franklin Gothic Book" panose="020B0503020102020204" pitchFamily="34" charset="0"/>
              </a:rPr>
              <a:t>High Yield Emergency Medicine Topics</a:t>
            </a:r>
          </a:p>
          <a:p>
            <a:pPr lvl="1">
              <a:lnSpc>
                <a:spcPct val="120000"/>
              </a:lnSpc>
            </a:pPr>
            <a:r>
              <a:rPr lang="en-US" dirty="0">
                <a:latin typeface="Franklin Gothic Book" panose="020B0503020102020204" pitchFamily="34" charset="0"/>
              </a:rPr>
              <a:t>Cardiac Chest Pain</a:t>
            </a:r>
          </a:p>
          <a:p>
            <a:pPr lvl="2">
              <a:lnSpc>
                <a:spcPct val="120000"/>
              </a:lnSpc>
            </a:pPr>
            <a:r>
              <a:rPr lang="en-US" dirty="0">
                <a:latin typeface="Franklin Gothic Book" panose="020B0503020102020204" pitchFamily="34" charset="0"/>
              </a:rPr>
              <a:t>ACS: STEMI vs NSTEMI</a:t>
            </a:r>
          </a:p>
          <a:p>
            <a:pPr lvl="2">
              <a:lnSpc>
                <a:spcPct val="120000"/>
              </a:lnSpc>
            </a:pPr>
            <a:r>
              <a:rPr lang="en-US" dirty="0">
                <a:latin typeface="Franklin Gothic Book" panose="020B0503020102020204" pitchFamily="34" charset="0"/>
              </a:rPr>
              <a:t>Low/Moderate Risk CP</a:t>
            </a:r>
          </a:p>
          <a:p>
            <a:pPr lvl="1">
              <a:lnSpc>
                <a:spcPct val="120000"/>
              </a:lnSpc>
            </a:pPr>
            <a:r>
              <a:rPr lang="en-US" dirty="0">
                <a:latin typeface="Franklin Gothic Book" panose="020B0503020102020204" pitchFamily="34" charset="0"/>
              </a:rPr>
              <a:t>Anaphylaxis</a:t>
            </a:r>
          </a:p>
          <a:p>
            <a:pPr lvl="1">
              <a:lnSpc>
                <a:spcPct val="120000"/>
              </a:lnSpc>
            </a:pPr>
            <a:r>
              <a:rPr lang="en-US" dirty="0">
                <a:latin typeface="Franklin Gothic Book" panose="020B0503020102020204" pitchFamily="34" charset="0"/>
              </a:rPr>
              <a:t>Trauma</a:t>
            </a:r>
          </a:p>
          <a:p>
            <a:pPr lvl="2">
              <a:lnSpc>
                <a:spcPct val="120000"/>
              </a:lnSpc>
            </a:pPr>
            <a:r>
              <a:rPr lang="en-US" dirty="0">
                <a:latin typeface="Franklin Gothic Book" panose="020B0503020102020204" pitchFamily="34" charset="0"/>
              </a:rPr>
              <a:t>C Spine precautions</a:t>
            </a:r>
          </a:p>
          <a:p>
            <a:pPr lvl="2">
              <a:lnSpc>
                <a:spcPct val="120000"/>
              </a:lnSpc>
            </a:pPr>
            <a:r>
              <a:rPr lang="en-US" dirty="0">
                <a:latin typeface="Franklin Gothic Book" panose="020B0503020102020204" pitchFamily="34" charset="0"/>
              </a:rPr>
              <a:t>E Fast Exam</a:t>
            </a:r>
          </a:p>
          <a:p>
            <a:pPr lvl="1">
              <a:lnSpc>
                <a:spcPct val="120000"/>
              </a:lnSpc>
            </a:pPr>
            <a:r>
              <a:rPr lang="en-US" dirty="0">
                <a:latin typeface="Franklin Gothic Book" panose="020B0503020102020204" pitchFamily="34" charset="0"/>
              </a:rPr>
              <a:t>Intoxicated patient</a:t>
            </a:r>
          </a:p>
          <a:p>
            <a:pPr lvl="1">
              <a:lnSpc>
                <a:spcPct val="120000"/>
              </a:lnSpc>
            </a:pPr>
            <a:r>
              <a:rPr lang="en-US" dirty="0">
                <a:latin typeface="Franklin Gothic Book" panose="020B0503020102020204" pitchFamily="34" charset="0"/>
              </a:rPr>
              <a:t>Psychiatric patient</a:t>
            </a:r>
          </a:p>
          <a:p>
            <a:pPr lvl="2">
              <a:lnSpc>
                <a:spcPct val="120000"/>
              </a:lnSpc>
            </a:pPr>
            <a:r>
              <a:rPr lang="en-US" dirty="0">
                <a:latin typeface="Franklin Gothic Book" panose="020B0503020102020204" pitchFamily="34" charset="0"/>
              </a:rPr>
              <a:t>Medical clearance</a:t>
            </a:r>
          </a:p>
        </p:txBody>
      </p:sp>
    </p:spTree>
    <p:extLst>
      <p:ext uri="{BB962C8B-B14F-4D97-AF65-F5344CB8AC3E}">
        <p14:creationId xmlns:p14="http://schemas.microsoft.com/office/powerpoint/2010/main" val="2128639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500"/>
                                        <p:tgtEl>
                                          <p:spTgt spid="3">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Effect transition="in" filter="fade">
                                      <p:cBhvr>
                                        <p:cTn id="54" dur="500"/>
                                        <p:tgtEl>
                                          <p:spTgt spid="3">
                                            <p:txEl>
                                              <p:pRg st="17" end="1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fade">
                                      <p:cBhvr>
                                        <p:cTn id="57" dur="500"/>
                                        <p:tgtEl>
                                          <p:spTgt spid="3">
                                            <p:txEl>
                                              <p:pRg st="18" end="1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9" end="19"/>
                                            </p:txEl>
                                          </p:spTgt>
                                        </p:tgtEl>
                                        <p:attrNameLst>
                                          <p:attrName>style.visibility</p:attrName>
                                        </p:attrNameLst>
                                      </p:cBhvr>
                                      <p:to>
                                        <p:strVal val="visible"/>
                                      </p:to>
                                    </p:set>
                                    <p:animEffect transition="in" filter="fade">
                                      <p:cBhvr>
                                        <p:cTn id="60" dur="500"/>
                                        <p:tgtEl>
                                          <p:spTgt spid="3">
                                            <p:txEl>
                                              <p:pRg st="19" end="1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animEffect transition="in" filter="fade">
                                      <p:cBhvr>
                                        <p:cTn id="63"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7708-4220-5A45-B63E-46B5C2E8CAA3}"/>
              </a:ext>
            </a:extLst>
          </p:cNvPr>
          <p:cNvSpPr>
            <a:spLocks noGrp="1"/>
          </p:cNvSpPr>
          <p:nvPr>
            <p:ph type="title"/>
          </p:nvPr>
        </p:nvSpPr>
        <p:spPr/>
        <p:txBody>
          <a:bodyPr/>
          <a:lstStyle/>
          <a:p>
            <a:r>
              <a:rPr lang="en-US" dirty="0">
                <a:latin typeface="Franklin Gothic Book" panose="020B0503020102020204" pitchFamily="34" charset="0"/>
              </a:rPr>
              <a:t>ACS: “Good Story”</a:t>
            </a:r>
          </a:p>
        </p:txBody>
      </p:sp>
      <p:sp>
        <p:nvSpPr>
          <p:cNvPr id="3" name="Content Placeholder 2">
            <a:extLst>
              <a:ext uri="{FF2B5EF4-FFF2-40B4-BE49-F238E27FC236}">
                <a16:creationId xmlns:a16="http://schemas.microsoft.com/office/drawing/2014/main" id="{3FF1D974-DA58-074E-BAF3-D6B1018F548F}"/>
              </a:ext>
            </a:extLst>
          </p:cNvPr>
          <p:cNvSpPr>
            <a:spLocks noGrp="1"/>
          </p:cNvSpPr>
          <p:nvPr>
            <p:ph sz="quarter" idx="1"/>
          </p:nvPr>
        </p:nvSpPr>
        <p:spPr>
          <a:xfrm>
            <a:off x="301752" y="1752600"/>
            <a:ext cx="8503920" cy="4346448"/>
          </a:xfrm>
        </p:spPr>
        <p:txBody>
          <a:bodyPr>
            <a:normAutofit fontScale="70000" lnSpcReduction="20000"/>
          </a:bodyPr>
          <a:lstStyle/>
          <a:p>
            <a:r>
              <a:rPr lang="en-US" dirty="0">
                <a:latin typeface="Franklin Gothic Book" panose="020B0503020102020204" pitchFamily="34" charset="0"/>
              </a:rPr>
              <a:t>What if the EKG is not clear-cut, but the patient is giving a “classic MI story” </a:t>
            </a:r>
          </a:p>
          <a:p>
            <a:pPr lvl="1"/>
            <a:r>
              <a:rPr lang="en-US" dirty="0">
                <a:latin typeface="Franklin Gothic Book" panose="020B0503020102020204" pitchFamily="34" charset="0"/>
              </a:rPr>
              <a:t>No immediate </a:t>
            </a:r>
            <a:r>
              <a:rPr lang="en-US" dirty="0" err="1">
                <a:latin typeface="Franklin Gothic Book" panose="020B0503020102020204" pitchFamily="34" charset="0"/>
              </a:rPr>
              <a:t>cath</a:t>
            </a:r>
            <a:r>
              <a:rPr lang="en-US" dirty="0">
                <a:latin typeface="Franklin Gothic Book" panose="020B0503020102020204" pitchFamily="34" charset="0"/>
              </a:rPr>
              <a:t> lab activation: role of cardiology consult </a:t>
            </a:r>
          </a:p>
          <a:p>
            <a:pPr lvl="2"/>
            <a:r>
              <a:rPr lang="en-US" dirty="0">
                <a:latin typeface="Franklin Gothic Book" panose="020B0503020102020204" pitchFamily="34" charset="0"/>
              </a:rPr>
              <a:t> Resident calls fellow </a:t>
            </a:r>
          </a:p>
          <a:p>
            <a:pPr lvl="2"/>
            <a:r>
              <a:rPr lang="en-US" dirty="0">
                <a:latin typeface="Franklin Gothic Book" panose="020B0503020102020204" pitchFamily="34" charset="0"/>
              </a:rPr>
              <a:t>Attending calls attending </a:t>
            </a:r>
          </a:p>
          <a:p>
            <a:r>
              <a:rPr lang="en-US" dirty="0">
                <a:latin typeface="Franklin Gothic Book" panose="020B0503020102020204" pitchFamily="34" charset="0"/>
              </a:rPr>
              <a:t>Instruct the nurse to do q10min. EKGs </a:t>
            </a:r>
          </a:p>
          <a:p>
            <a:pPr lvl="1"/>
            <a:r>
              <a:rPr lang="en-US" dirty="0">
                <a:latin typeface="Franklin Gothic Book" panose="020B0503020102020204" pitchFamily="34" charset="0"/>
              </a:rPr>
              <a:t>Dynamic EKG changes→ activate </a:t>
            </a:r>
            <a:r>
              <a:rPr lang="en-US" dirty="0" err="1">
                <a:latin typeface="Franklin Gothic Book" panose="020B0503020102020204" pitchFamily="34" charset="0"/>
              </a:rPr>
              <a:t>cath</a:t>
            </a:r>
            <a:r>
              <a:rPr lang="en-US" dirty="0">
                <a:latin typeface="Franklin Gothic Book" panose="020B0503020102020204" pitchFamily="34" charset="0"/>
              </a:rPr>
              <a:t> lab </a:t>
            </a:r>
          </a:p>
          <a:p>
            <a:r>
              <a:rPr lang="en-US" dirty="0">
                <a:latin typeface="Franklin Gothic Book" panose="020B0503020102020204" pitchFamily="34" charset="0"/>
              </a:rPr>
              <a:t>Possibilities for ACS: all should get heparin </a:t>
            </a:r>
          </a:p>
          <a:p>
            <a:pPr lvl="1"/>
            <a:r>
              <a:rPr lang="en-US" dirty="0">
                <a:latin typeface="Franklin Gothic Book" panose="020B0503020102020204" pitchFamily="34" charset="0"/>
              </a:rPr>
              <a:t>Good story – EKG changes – troponins = unstable angina/ ACS </a:t>
            </a:r>
          </a:p>
          <a:p>
            <a:pPr lvl="1"/>
            <a:r>
              <a:rPr lang="en-US" dirty="0">
                <a:latin typeface="Franklin Gothic Book" panose="020B0503020102020204" pitchFamily="34" charset="0"/>
              </a:rPr>
              <a:t> Good story – EKG changes + troponins = NSTEMI/ACS </a:t>
            </a:r>
          </a:p>
          <a:p>
            <a:pPr lvl="1"/>
            <a:r>
              <a:rPr lang="en-US" dirty="0">
                <a:latin typeface="Franklin Gothic Book" panose="020B0503020102020204" pitchFamily="34" charset="0"/>
              </a:rPr>
              <a:t>Good story + EKG changes (+/- troponins) = STEMI/ACS</a:t>
            </a:r>
          </a:p>
          <a:p>
            <a:pPr lvl="2"/>
            <a:r>
              <a:rPr lang="en-US" dirty="0">
                <a:latin typeface="Franklin Gothic Book" panose="020B0503020102020204" pitchFamily="34" charset="0"/>
              </a:rPr>
              <a:t>Especially if came in first few hours (&lt;6 hours)</a:t>
            </a:r>
          </a:p>
          <a:p>
            <a:r>
              <a:rPr lang="en-US" dirty="0">
                <a:latin typeface="Franklin Gothic Book" panose="020B0503020102020204" pitchFamily="34" charset="0"/>
              </a:rPr>
              <a:t>Bad story/ no CP – EKG + troponins= NOT ACS </a:t>
            </a:r>
          </a:p>
          <a:p>
            <a:pPr lvl="1"/>
            <a:r>
              <a:rPr lang="en-US" dirty="0">
                <a:latin typeface="Franklin Gothic Book" panose="020B0503020102020204" pitchFamily="34" charset="0"/>
              </a:rPr>
              <a:t>Look for other causes of troponins </a:t>
            </a:r>
          </a:p>
          <a:p>
            <a:pPr lvl="2"/>
            <a:r>
              <a:rPr lang="en-US" dirty="0">
                <a:latin typeface="Franklin Gothic Book" panose="020B0503020102020204" pitchFamily="34" charset="0"/>
              </a:rPr>
              <a:t>ESRD </a:t>
            </a:r>
          </a:p>
          <a:p>
            <a:pPr lvl="2"/>
            <a:r>
              <a:rPr lang="en-US" dirty="0">
                <a:latin typeface="Franklin Gothic Book" panose="020B0503020102020204" pitchFamily="34" charset="0"/>
              </a:rPr>
              <a:t>Tachycardia/ Sepsis </a:t>
            </a:r>
          </a:p>
          <a:p>
            <a:pPr lvl="2"/>
            <a:r>
              <a:rPr lang="en-US" dirty="0">
                <a:latin typeface="Franklin Gothic Book" panose="020B0503020102020204" pitchFamily="34" charset="0"/>
              </a:rPr>
              <a:t>Myocarditis</a:t>
            </a:r>
          </a:p>
        </p:txBody>
      </p:sp>
    </p:spTree>
    <p:extLst>
      <p:ext uri="{BB962C8B-B14F-4D97-AF65-F5344CB8AC3E}">
        <p14:creationId xmlns:p14="http://schemas.microsoft.com/office/powerpoint/2010/main" val="1799604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596B00-26BC-A84B-9335-CE70EF1F4E58}"/>
              </a:ext>
            </a:extLst>
          </p:cNvPr>
          <p:cNvSpPr>
            <a:spLocks noGrp="1"/>
          </p:cNvSpPr>
          <p:nvPr>
            <p:ph type="body" idx="1"/>
          </p:nvPr>
        </p:nvSpPr>
        <p:spPr/>
        <p:txBody>
          <a:bodyPr/>
          <a:lstStyle/>
          <a:p>
            <a:r>
              <a:rPr lang="en-US" dirty="0">
                <a:latin typeface="Franklin Gothic Book" panose="020B0503020102020204" pitchFamily="34" charset="0"/>
              </a:rPr>
              <a:t>Low/Moderate Risk CP</a:t>
            </a:r>
          </a:p>
        </p:txBody>
      </p:sp>
      <p:sp>
        <p:nvSpPr>
          <p:cNvPr id="3" name="Text Placeholder 2">
            <a:extLst>
              <a:ext uri="{FF2B5EF4-FFF2-40B4-BE49-F238E27FC236}">
                <a16:creationId xmlns:a16="http://schemas.microsoft.com/office/drawing/2014/main" id="{90A85DBB-96F3-5E40-BCF5-CB18C2CFAE6C}"/>
              </a:ext>
            </a:extLst>
          </p:cNvPr>
          <p:cNvSpPr>
            <a:spLocks noGrp="1"/>
          </p:cNvSpPr>
          <p:nvPr>
            <p:ph type="body" sz="half" idx="3"/>
          </p:nvPr>
        </p:nvSpPr>
        <p:spPr/>
        <p:txBody>
          <a:bodyPr/>
          <a:lstStyle/>
          <a:p>
            <a:r>
              <a:rPr lang="en-US" dirty="0">
                <a:latin typeface="Franklin Gothic Book" panose="020B0503020102020204" pitchFamily="34" charset="0"/>
              </a:rPr>
              <a:t>High Risk CP</a:t>
            </a:r>
          </a:p>
        </p:txBody>
      </p:sp>
      <p:sp>
        <p:nvSpPr>
          <p:cNvPr id="4" name="Content Placeholder 3">
            <a:extLst>
              <a:ext uri="{FF2B5EF4-FFF2-40B4-BE49-F238E27FC236}">
                <a16:creationId xmlns:a16="http://schemas.microsoft.com/office/drawing/2014/main" id="{D525EA8A-993B-3541-BA99-6923C39D01A1}"/>
              </a:ext>
            </a:extLst>
          </p:cNvPr>
          <p:cNvSpPr>
            <a:spLocks noGrp="1"/>
          </p:cNvSpPr>
          <p:nvPr>
            <p:ph sz="quarter" idx="2"/>
          </p:nvPr>
        </p:nvSpPr>
        <p:spPr/>
        <p:txBody>
          <a:bodyPr>
            <a:normAutofit fontScale="92500" lnSpcReduction="20000"/>
          </a:bodyPr>
          <a:lstStyle/>
          <a:p>
            <a:r>
              <a:rPr lang="en-US" dirty="0">
                <a:latin typeface="Franklin Gothic Book" panose="020B0503020102020204" pitchFamily="34" charset="0"/>
              </a:rPr>
              <a:t>ED chest pain pathway helpful for guidance (i.e. what to do next based on high-sensitivity troponin results)</a:t>
            </a:r>
          </a:p>
          <a:p>
            <a:r>
              <a:rPr lang="en-US" dirty="0">
                <a:latin typeface="Franklin Gothic Book" panose="020B0503020102020204" pitchFamily="34" charset="0"/>
              </a:rPr>
              <a:t>Need a ROMI </a:t>
            </a:r>
          </a:p>
          <a:p>
            <a:pPr lvl="1"/>
            <a:r>
              <a:rPr lang="en-US" dirty="0">
                <a:latin typeface="Franklin Gothic Book" panose="020B0503020102020204" pitchFamily="34" charset="0"/>
              </a:rPr>
              <a:t>EKG and enzymes q3-6hrs x 3 times +/- stress </a:t>
            </a:r>
          </a:p>
          <a:p>
            <a:r>
              <a:rPr lang="en-US" dirty="0">
                <a:latin typeface="Franklin Gothic Book" panose="020B0503020102020204" pitchFamily="34" charset="0"/>
              </a:rPr>
              <a:t>In-hospital ROMI vs. CPC </a:t>
            </a:r>
          </a:p>
          <a:p>
            <a:pPr lvl="1"/>
            <a:r>
              <a:rPr lang="en-US" dirty="0">
                <a:latin typeface="Franklin Gothic Book" panose="020B0503020102020204" pitchFamily="34" charset="0"/>
              </a:rPr>
              <a:t>Decision made by ED attending in consultation with cardiologist and PMD</a:t>
            </a:r>
          </a:p>
          <a:p>
            <a:pPr lvl="1"/>
            <a:endParaRPr lang="en-US" dirty="0">
              <a:latin typeface="Franklin Gothic Book" panose="020B0503020102020204" pitchFamily="34" charset="0"/>
            </a:endParaRPr>
          </a:p>
        </p:txBody>
      </p:sp>
      <p:sp>
        <p:nvSpPr>
          <p:cNvPr id="5" name="Content Placeholder 4">
            <a:extLst>
              <a:ext uri="{FF2B5EF4-FFF2-40B4-BE49-F238E27FC236}">
                <a16:creationId xmlns:a16="http://schemas.microsoft.com/office/drawing/2014/main" id="{4882E8E3-887B-6F42-B290-1CE1D9200B6F}"/>
              </a:ext>
            </a:extLst>
          </p:cNvPr>
          <p:cNvSpPr>
            <a:spLocks noGrp="1"/>
          </p:cNvSpPr>
          <p:nvPr>
            <p:ph sz="quarter" idx="4"/>
          </p:nvPr>
        </p:nvSpPr>
        <p:spPr/>
        <p:txBody>
          <a:bodyPr>
            <a:normAutofit fontScale="92500" lnSpcReduction="20000"/>
          </a:bodyPr>
          <a:lstStyle/>
          <a:p>
            <a:r>
              <a:rPr lang="en-US" dirty="0">
                <a:latin typeface="Franklin Gothic Book" panose="020B0503020102020204" pitchFamily="34" charset="0"/>
              </a:rPr>
              <a:t>ACS </a:t>
            </a:r>
          </a:p>
          <a:p>
            <a:r>
              <a:rPr lang="en-US" dirty="0">
                <a:latin typeface="Franklin Gothic Book" panose="020B0503020102020204" pitchFamily="34" charset="0"/>
              </a:rPr>
              <a:t>Heparin </a:t>
            </a:r>
            <a:r>
              <a:rPr lang="en-US" dirty="0" err="1">
                <a:latin typeface="Franklin Gothic Book" panose="020B0503020102020204" pitchFamily="34" charset="0"/>
              </a:rPr>
              <a:t>gtt</a:t>
            </a:r>
            <a:r>
              <a:rPr lang="en-US" dirty="0">
                <a:latin typeface="Franklin Gothic Book" panose="020B0503020102020204" pitchFamily="34" charset="0"/>
              </a:rPr>
              <a:t> </a:t>
            </a:r>
          </a:p>
          <a:p>
            <a:r>
              <a:rPr lang="en-US" dirty="0">
                <a:latin typeface="Franklin Gothic Book" panose="020B0503020102020204" pitchFamily="34" charset="0"/>
              </a:rPr>
              <a:t>Unstable vital signs </a:t>
            </a:r>
          </a:p>
          <a:p>
            <a:pPr lvl="1"/>
            <a:r>
              <a:rPr lang="en-US" dirty="0">
                <a:latin typeface="Franklin Gothic Book" panose="020B0503020102020204" pitchFamily="34" charset="0"/>
              </a:rPr>
              <a:t>Cardiology team </a:t>
            </a:r>
          </a:p>
          <a:p>
            <a:pPr lvl="2"/>
            <a:r>
              <a:rPr lang="en-US" dirty="0">
                <a:latin typeface="Franklin Gothic Book" panose="020B0503020102020204" pitchFamily="34" charset="0"/>
              </a:rPr>
              <a:t>Goodyer / General Cardiology 	</a:t>
            </a:r>
          </a:p>
          <a:p>
            <a:pPr lvl="3"/>
            <a:r>
              <a:rPr lang="en-US" dirty="0">
                <a:latin typeface="Franklin Gothic Book" panose="020B0503020102020204" pitchFamily="34" charset="0"/>
              </a:rPr>
              <a:t>telemetry </a:t>
            </a:r>
          </a:p>
          <a:p>
            <a:pPr lvl="2"/>
            <a:r>
              <a:rPr lang="en-US" dirty="0">
                <a:latin typeface="Franklin Gothic Book" panose="020B0503020102020204" pitchFamily="34" charset="0"/>
              </a:rPr>
              <a:t>CCU/CSDU</a:t>
            </a:r>
          </a:p>
        </p:txBody>
      </p:sp>
      <p:sp>
        <p:nvSpPr>
          <p:cNvPr id="6" name="Title 5">
            <a:extLst>
              <a:ext uri="{FF2B5EF4-FFF2-40B4-BE49-F238E27FC236}">
                <a16:creationId xmlns:a16="http://schemas.microsoft.com/office/drawing/2014/main" id="{2C56A09D-1364-044E-AF50-D2916BCC2F10}"/>
              </a:ext>
            </a:extLst>
          </p:cNvPr>
          <p:cNvSpPr>
            <a:spLocks noGrp="1"/>
          </p:cNvSpPr>
          <p:nvPr>
            <p:ph type="title"/>
          </p:nvPr>
        </p:nvSpPr>
        <p:spPr/>
        <p:txBody>
          <a:bodyPr/>
          <a:lstStyle/>
          <a:p>
            <a:r>
              <a:rPr lang="en-US" dirty="0">
                <a:latin typeface="Franklin Gothic Book" panose="020B0503020102020204" pitchFamily="34" charset="0"/>
              </a:rPr>
              <a:t>Chest Pain Patient Disposition</a:t>
            </a:r>
          </a:p>
        </p:txBody>
      </p:sp>
    </p:spTree>
    <p:extLst>
      <p:ext uri="{BB962C8B-B14F-4D97-AF65-F5344CB8AC3E}">
        <p14:creationId xmlns:p14="http://schemas.microsoft.com/office/powerpoint/2010/main" val="768292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B31D-E1D9-A14F-BD9A-18E2090D85E8}"/>
              </a:ext>
            </a:extLst>
          </p:cNvPr>
          <p:cNvSpPr>
            <a:spLocks noGrp="1"/>
          </p:cNvSpPr>
          <p:nvPr>
            <p:ph type="title"/>
          </p:nvPr>
        </p:nvSpPr>
        <p:spPr/>
        <p:txBody>
          <a:bodyPr/>
          <a:lstStyle/>
          <a:p>
            <a:r>
              <a:rPr lang="en-US" dirty="0">
                <a:latin typeface="Franklin Gothic Book" panose="020B0503020102020204" pitchFamily="34" charset="0"/>
              </a:rPr>
              <a:t>Cocaine Use Chest Pain</a:t>
            </a:r>
          </a:p>
        </p:txBody>
      </p:sp>
      <p:sp>
        <p:nvSpPr>
          <p:cNvPr id="3" name="Content Placeholder 2">
            <a:extLst>
              <a:ext uri="{FF2B5EF4-FFF2-40B4-BE49-F238E27FC236}">
                <a16:creationId xmlns:a16="http://schemas.microsoft.com/office/drawing/2014/main" id="{C95210B1-5024-B548-B56C-456537660432}"/>
              </a:ext>
            </a:extLst>
          </p:cNvPr>
          <p:cNvSpPr>
            <a:spLocks noGrp="1"/>
          </p:cNvSpPr>
          <p:nvPr>
            <p:ph sz="quarter" idx="1"/>
          </p:nvPr>
        </p:nvSpPr>
        <p:spPr/>
        <p:txBody>
          <a:bodyPr/>
          <a:lstStyle/>
          <a:p>
            <a:r>
              <a:rPr lang="en-US" dirty="0">
                <a:latin typeface="Franklin Gothic Book" panose="020B0503020102020204" pitchFamily="34" charset="0"/>
              </a:rPr>
              <a:t>Rule in approx. 6% of time </a:t>
            </a:r>
          </a:p>
          <a:p>
            <a:r>
              <a:rPr lang="en-US" dirty="0">
                <a:latin typeface="Franklin Gothic Book" panose="020B0503020102020204" pitchFamily="34" charset="0"/>
              </a:rPr>
              <a:t>Avoid Beta-Blockade </a:t>
            </a:r>
          </a:p>
          <a:p>
            <a:r>
              <a:rPr lang="en-US" dirty="0">
                <a:latin typeface="Franklin Gothic Book" panose="020B0503020102020204" pitchFamily="34" charset="0"/>
              </a:rPr>
              <a:t>Treat chest pain and/or tachycardia with </a:t>
            </a:r>
            <a:r>
              <a:rPr lang="en-US" dirty="0">
                <a:solidFill>
                  <a:srgbClr val="2289DE"/>
                </a:solidFill>
                <a:latin typeface="Franklin Gothic Book" panose="020B0503020102020204" pitchFamily="34" charset="0"/>
              </a:rPr>
              <a:t>benzodiazepines</a:t>
            </a:r>
          </a:p>
        </p:txBody>
      </p:sp>
      <p:pic>
        <p:nvPicPr>
          <p:cNvPr id="5" name="Picture 4" descr="A picture containing text, person, table, photo&#10;&#10;Description automatically generated">
            <a:extLst>
              <a:ext uri="{FF2B5EF4-FFF2-40B4-BE49-F238E27FC236}">
                <a16:creationId xmlns:a16="http://schemas.microsoft.com/office/drawing/2014/main" id="{25BF8B67-EAB5-C341-B7B3-E564E902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229079"/>
            <a:ext cx="2540000" cy="2857500"/>
          </a:xfrm>
          <a:prstGeom prst="rect">
            <a:avLst/>
          </a:prstGeom>
        </p:spPr>
      </p:pic>
    </p:spTree>
    <p:extLst>
      <p:ext uri="{BB962C8B-B14F-4D97-AF65-F5344CB8AC3E}">
        <p14:creationId xmlns:p14="http://schemas.microsoft.com/office/powerpoint/2010/main" val="508127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E23073-AA75-2D41-A85F-E058EFF73434}"/>
              </a:ext>
            </a:extLst>
          </p:cNvPr>
          <p:cNvSpPr>
            <a:spLocks noGrp="1"/>
          </p:cNvSpPr>
          <p:nvPr>
            <p:ph sz="quarter" idx="1"/>
          </p:nvPr>
        </p:nvSpPr>
        <p:spPr>
          <a:xfrm>
            <a:off x="3124200" y="5410200"/>
            <a:ext cx="5638800" cy="685800"/>
          </a:xfrm>
        </p:spPr>
        <p:txBody>
          <a:bodyPr/>
          <a:lstStyle/>
          <a:p>
            <a:pPr marL="0" indent="0" algn="ctr">
              <a:buNone/>
            </a:pPr>
            <a:r>
              <a:rPr lang="en-US" dirty="0">
                <a:latin typeface="Franklin Gothic Book" panose="020B0503020102020204" pitchFamily="34" charset="0"/>
              </a:rPr>
              <a:t>The ED Patient with Anaphylaxis </a:t>
            </a:r>
          </a:p>
        </p:txBody>
      </p:sp>
      <p:pic>
        <p:nvPicPr>
          <p:cNvPr id="6" name="Picture 5" descr="A close up of a persons hand&#10;&#10;Description automatically generated">
            <a:extLst>
              <a:ext uri="{FF2B5EF4-FFF2-40B4-BE49-F238E27FC236}">
                <a16:creationId xmlns:a16="http://schemas.microsoft.com/office/drawing/2014/main" id="{BAEC0F03-826A-EE4F-8365-430E84592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680" y="1219200"/>
            <a:ext cx="5549329" cy="3784600"/>
          </a:xfrm>
          <a:prstGeom prst="rect">
            <a:avLst/>
          </a:prstGeom>
        </p:spPr>
      </p:pic>
    </p:spTree>
    <p:extLst>
      <p:ext uri="{BB962C8B-B14F-4D97-AF65-F5344CB8AC3E}">
        <p14:creationId xmlns:p14="http://schemas.microsoft.com/office/powerpoint/2010/main" val="2256918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E82A357-5845-974C-A94F-548F74255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16" y="304800"/>
            <a:ext cx="7684168" cy="6083300"/>
          </a:xfrm>
          <a:prstGeom prst="rect">
            <a:avLst/>
          </a:prstGeom>
        </p:spPr>
      </p:pic>
    </p:spTree>
    <p:extLst>
      <p:ext uri="{BB962C8B-B14F-4D97-AF65-F5344CB8AC3E}">
        <p14:creationId xmlns:p14="http://schemas.microsoft.com/office/powerpoint/2010/main" val="3990396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5970-8132-C74D-B40B-9F0F704F3155}"/>
              </a:ext>
            </a:extLst>
          </p:cNvPr>
          <p:cNvSpPr>
            <a:spLocks noGrp="1"/>
          </p:cNvSpPr>
          <p:nvPr>
            <p:ph type="title"/>
          </p:nvPr>
        </p:nvSpPr>
        <p:spPr/>
        <p:txBody>
          <a:bodyPr/>
          <a:lstStyle/>
          <a:p>
            <a:r>
              <a:rPr lang="en-US" dirty="0">
                <a:latin typeface="Franklin Gothic Book" panose="020B0503020102020204" pitchFamily="34" charset="0"/>
              </a:rPr>
              <a:t>Anaphylaxis/Angioedema</a:t>
            </a:r>
          </a:p>
        </p:txBody>
      </p:sp>
      <p:sp>
        <p:nvSpPr>
          <p:cNvPr id="3" name="Content Placeholder 2">
            <a:extLst>
              <a:ext uri="{FF2B5EF4-FFF2-40B4-BE49-F238E27FC236}">
                <a16:creationId xmlns:a16="http://schemas.microsoft.com/office/drawing/2014/main" id="{A7F90CD2-1D58-FD46-8CDE-2CEDD95D3354}"/>
              </a:ext>
            </a:extLst>
          </p:cNvPr>
          <p:cNvSpPr>
            <a:spLocks noGrp="1"/>
          </p:cNvSpPr>
          <p:nvPr>
            <p:ph sz="quarter" idx="1"/>
          </p:nvPr>
        </p:nvSpPr>
        <p:spPr/>
        <p:txBody>
          <a:bodyPr/>
          <a:lstStyle/>
          <a:p>
            <a:r>
              <a:rPr lang="en-US" dirty="0">
                <a:latin typeface="Franklin Gothic Book" panose="020B0503020102020204" pitchFamily="34" charset="0"/>
              </a:rPr>
              <a:t>Immediate Medications </a:t>
            </a:r>
          </a:p>
          <a:p>
            <a:pPr lvl="1"/>
            <a:r>
              <a:rPr lang="en-US" dirty="0">
                <a:latin typeface="Franklin Gothic Book" panose="020B0503020102020204" pitchFamily="34" charset="0"/>
              </a:rPr>
              <a:t>Epinephrine: </a:t>
            </a:r>
          </a:p>
          <a:p>
            <a:pPr lvl="2"/>
            <a:r>
              <a:rPr lang="en-US" dirty="0">
                <a:latin typeface="Franklin Gothic Book" panose="020B0503020102020204" pitchFamily="34" charset="0"/>
              </a:rPr>
              <a:t>Mild- moderate: </a:t>
            </a:r>
            <a:r>
              <a:rPr lang="en-US" dirty="0">
                <a:solidFill>
                  <a:srgbClr val="2289DE"/>
                </a:solidFill>
                <a:latin typeface="Franklin Gothic Book" panose="020B0503020102020204" pitchFamily="34" charset="0"/>
              </a:rPr>
              <a:t>0.3mL of 1:1000 dilution IM </a:t>
            </a:r>
            <a:r>
              <a:rPr lang="en-US" dirty="0">
                <a:latin typeface="Franklin Gothic Book" panose="020B0503020102020204" pitchFamily="34" charset="0"/>
              </a:rPr>
              <a:t>in thigh </a:t>
            </a:r>
          </a:p>
          <a:p>
            <a:pPr lvl="3"/>
            <a:r>
              <a:rPr lang="en-US" dirty="0">
                <a:latin typeface="Franklin Gothic Book" panose="020B0503020102020204" pitchFamily="34" charset="0"/>
              </a:rPr>
              <a:t>May repeat q5min. Up to max 3 doses </a:t>
            </a:r>
          </a:p>
          <a:p>
            <a:pPr lvl="3"/>
            <a:r>
              <a:rPr lang="en-US" dirty="0">
                <a:solidFill>
                  <a:srgbClr val="2289DE"/>
                </a:solidFill>
                <a:latin typeface="Franklin Gothic Book" panose="020B0503020102020204" pitchFamily="34" charset="0"/>
              </a:rPr>
              <a:t>EPIPEN</a:t>
            </a:r>
            <a:r>
              <a:rPr lang="en-US" dirty="0">
                <a:latin typeface="Franklin Gothic Book" panose="020B0503020102020204" pitchFamily="34" charset="0"/>
              </a:rPr>
              <a:t> </a:t>
            </a:r>
          </a:p>
          <a:p>
            <a:pPr lvl="2"/>
            <a:r>
              <a:rPr lang="en-US" dirty="0">
                <a:latin typeface="Franklin Gothic Book" panose="020B0503020102020204" pitchFamily="34" charset="0"/>
              </a:rPr>
              <a:t>Severe: 1-5mL of 1:10,000 IV drip over 10min…continuous </a:t>
            </a:r>
          </a:p>
          <a:p>
            <a:pPr lvl="1"/>
            <a:r>
              <a:rPr lang="en-US" dirty="0">
                <a:latin typeface="Franklin Gothic Book" panose="020B0503020102020204" pitchFamily="34" charset="0"/>
              </a:rPr>
              <a:t>Solu-Medrol 125mg IV </a:t>
            </a:r>
          </a:p>
          <a:p>
            <a:pPr lvl="1"/>
            <a:r>
              <a:rPr lang="en-US" dirty="0">
                <a:latin typeface="Franklin Gothic Book" panose="020B0503020102020204" pitchFamily="34" charset="0"/>
              </a:rPr>
              <a:t>Benadryl 50mg IV </a:t>
            </a:r>
          </a:p>
          <a:p>
            <a:pPr lvl="1"/>
            <a:r>
              <a:rPr lang="en-US" dirty="0">
                <a:latin typeface="Franklin Gothic Book" panose="020B0503020102020204" pitchFamily="34" charset="0"/>
              </a:rPr>
              <a:t>Pepcid 20mg IV </a:t>
            </a:r>
          </a:p>
          <a:p>
            <a:pPr lvl="1"/>
            <a:r>
              <a:rPr lang="en-US" dirty="0">
                <a:latin typeface="Franklin Gothic Book" panose="020B0503020102020204" pitchFamily="34" charset="0"/>
              </a:rPr>
              <a:t>Fluids </a:t>
            </a:r>
          </a:p>
          <a:p>
            <a:pPr lvl="1"/>
            <a:r>
              <a:rPr lang="en-US" dirty="0">
                <a:latin typeface="Franklin Gothic Book" panose="020B0503020102020204" pitchFamily="34" charset="0"/>
              </a:rPr>
              <a:t>Albuterol PRN</a:t>
            </a:r>
          </a:p>
        </p:txBody>
      </p:sp>
    </p:spTree>
    <p:extLst>
      <p:ext uri="{BB962C8B-B14F-4D97-AF65-F5344CB8AC3E}">
        <p14:creationId xmlns:p14="http://schemas.microsoft.com/office/powerpoint/2010/main" val="1462499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187C17-DA2C-CD49-99DC-6C67DB34F2A8}"/>
              </a:ext>
            </a:extLst>
          </p:cNvPr>
          <p:cNvSpPr>
            <a:spLocks noGrp="1"/>
          </p:cNvSpPr>
          <p:nvPr>
            <p:ph sz="quarter" idx="1"/>
          </p:nvPr>
        </p:nvSpPr>
        <p:spPr>
          <a:xfrm>
            <a:off x="3124200" y="5562600"/>
            <a:ext cx="5638800" cy="533400"/>
          </a:xfrm>
        </p:spPr>
        <p:txBody>
          <a:bodyPr/>
          <a:lstStyle/>
          <a:p>
            <a:pPr marL="0" indent="0" algn="ctr">
              <a:buNone/>
            </a:pPr>
            <a:r>
              <a:rPr lang="en-US" dirty="0">
                <a:latin typeface="Franklin Gothic Book" panose="020B0503020102020204" pitchFamily="34" charset="0"/>
              </a:rPr>
              <a:t>The ED Trauma Patient</a:t>
            </a:r>
          </a:p>
        </p:txBody>
      </p:sp>
      <p:pic>
        <p:nvPicPr>
          <p:cNvPr id="1026" name="Picture 2">
            <a:extLst>
              <a:ext uri="{FF2B5EF4-FFF2-40B4-BE49-F238E27FC236}">
                <a16:creationId xmlns:a16="http://schemas.microsoft.com/office/drawing/2014/main" id="{23D8D02F-2FB4-6D4A-8277-7E99863B1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19200"/>
            <a:ext cx="5562600" cy="371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00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96DC-D351-564E-AC28-4FFA4C9E29C7}"/>
              </a:ext>
            </a:extLst>
          </p:cNvPr>
          <p:cNvSpPr>
            <a:spLocks noGrp="1"/>
          </p:cNvSpPr>
          <p:nvPr>
            <p:ph type="title"/>
          </p:nvPr>
        </p:nvSpPr>
        <p:spPr/>
        <p:txBody>
          <a:bodyPr/>
          <a:lstStyle/>
          <a:p>
            <a:r>
              <a:rPr lang="en-US" dirty="0">
                <a:latin typeface="Franklin Gothic Book" panose="020B0503020102020204" pitchFamily="34" charset="0"/>
              </a:rPr>
              <a:t>The Trauma Patient</a:t>
            </a:r>
          </a:p>
        </p:txBody>
      </p:sp>
      <p:sp>
        <p:nvSpPr>
          <p:cNvPr id="3" name="Content Placeholder 2">
            <a:extLst>
              <a:ext uri="{FF2B5EF4-FFF2-40B4-BE49-F238E27FC236}">
                <a16:creationId xmlns:a16="http://schemas.microsoft.com/office/drawing/2014/main" id="{582E8C05-7E0C-F84C-A419-23DA913E378E}"/>
              </a:ext>
            </a:extLst>
          </p:cNvPr>
          <p:cNvSpPr>
            <a:spLocks noGrp="1"/>
          </p:cNvSpPr>
          <p:nvPr>
            <p:ph sz="quarter" idx="1"/>
          </p:nvPr>
        </p:nvSpPr>
        <p:spPr/>
        <p:txBody>
          <a:bodyPr/>
          <a:lstStyle/>
          <a:p>
            <a:r>
              <a:rPr lang="en-US" dirty="0">
                <a:latin typeface="Franklin Gothic Book" panose="020B0503020102020204" pitchFamily="34" charset="0"/>
              </a:rPr>
              <a:t>There are triage criteria for activating “trauma alerts” for patients: “full trauma” vs. “modified trauma” </a:t>
            </a:r>
          </a:p>
          <a:p>
            <a:pPr lvl="1"/>
            <a:r>
              <a:rPr lang="en-US" dirty="0">
                <a:latin typeface="Franklin Gothic Book" panose="020B0503020102020204" pitchFamily="34" charset="0"/>
              </a:rPr>
              <a:t>You are responsible for those who didn’t meet criteria THIS DOES NOT MEAN THAT THEY ARE NOT SERIOUSLY INJURED </a:t>
            </a:r>
          </a:p>
          <a:p>
            <a:r>
              <a:rPr lang="en-US" dirty="0">
                <a:latin typeface="Franklin Gothic Book" panose="020B0503020102020204" pitchFamily="34" charset="0"/>
              </a:rPr>
              <a:t>Most have c-spine collars </a:t>
            </a:r>
          </a:p>
          <a:p>
            <a:pPr lvl="1"/>
            <a:r>
              <a:rPr lang="en-US" dirty="0">
                <a:latin typeface="Franklin Gothic Book" panose="020B0503020102020204" pitchFamily="34" charset="0"/>
              </a:rPr>
              <a:t>Never remove a c-collar without attending approval/clearance </a:t>
            </a:r>
          </a:p>
          <a:p>
            <a:pPr lvl="1"/>
            <a:r>
              <a:rPr lang="en-US" dirty="0">
                <a:latin typeface="Franklin Gothic Book" panose="020B0503020102020204" pitchFamily="34" charset="0"/>
              </a:rPr>
              <a:t>Don’t allow a patient to remove a c-collar</a:t>
            </a:r>
          </a:p>
        </p:txBody>
      </p:sp>
    </p:spTree>
    <p:extLst>
      <p:ext uri="{BB962C8B-B14F-4D97-AF65-F5344CB8AC3E}">
        <p14:creationId xmlns:p14="http://schemas.microsoft.com/office/powerpoint/2010/main" val="2472472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9786-CA05-DE47-8A59-DDD55B26619A}"/>
              </a:ext>
            </a:extLst>
          </p:cNvPr>
          <p:cNvSpPr>
            <a:spLocks noGrp="1"/>
          </p:cNvSpPr>
          <p:nvPr>
            <p:ph type="title"/>
          </p:nvPr>
        </p:nvSpPr>
        <p:spPr/>
        <p:txBody>
          <a:bodyPr/>
          <a:lstStyle/>
          <a:p>
            <a:r>
              <a:rPr lang="en-US" dirty="0">
                <a:latin typeface="Franklin Gothic Book" panose="020B0503020102020204" pitchFamily="34" charset="0"/>
              </a:rPr>
              <a:t>Clearing a C-Collar</a:t>
            </a:r>
          </a:p>
        </p:txBody>
      </p:sp>
      <p:sp>
        <p:nvSpPr>
          <p:cNvPr id="3" name="Content Placeholder 2">
            <a:extLst>
              <a:ext uri="{FF2B5EF4-FFF2-40B4-BE49-F238E27FC236}">
                <a16:creationId xmlns:a16="http://schemas.microsoft.com/office/drawing/2014/main" id="{A4D47EE0-0877-E648-A11D-8DD0B822932C}"/>
              </a:ext>
            </a:extLst>
          </p:cNvPr>
          <p:cNvSpPr>
            <a:spLocks noGrp="1"/>
          </p:cNvSpPr>
          <p:nvPr>
            <p:ph sz="quarter" idx="1"/>
          </p:nvPr>
        </p:nvSpPr>
        <p:spPr/>
        <p:txBody>
          <a:bodyPr/>
          <a:lstStyle/>
          <a:p>
            <a:r>
              <a:rPr lang="en-US" dirty="0">
                <a:latin typeface="Franklin Gothic Book" panose="020B0503020102020204" pitchFamily="34" charset="0"/>
              </a:rPr>
              <a:t>Done by senior resident/ attending ONLY </a:t>
            </a:r>
          </a:p>
          <a:p>
            <a:r>
              <a:rPr lang="en-US" dirty="0">
                <a:latin typeface="Franklin Gothic Book" panose="020B0503020102020204" pitchFamily="34" charset="0"/>
              </a:rPr>
              <a:t>Clinical Rules for clearing C-collars </a:t>
            </a:r>
          </a:p>
          <a:p>
            <a:pPr lvl="1"/>
            <a:r>
              <a:rPr lang="en-US" dirty="0">
                <a:latin typeface="Franklin Gothic Book" panose="020B0503020102020204" pitchFamily="34" charset="0"/>
              </a:rPr>
              <a:t>Canadian </a:t>
            </a:r>
          </a:p>
          <a:p>
            <a:pPr lvl="1"/>
            <a:r>
              <a:rPr lang="en-US" dirty="0">
                <a:latin typeface="Franklin Gothic Book" panose="020B0503020102020204" pitchFamily="34" charset="0"/>
              </a:rPr>
              <a:t>Nexus – cannot clear if:</a:t>
            </a:r>
          </a:p>
          <a:p>
            <a:pPr lvl="2"/>
            <a:r>
              <a:rPr lang="en-US" dirty="0">
                <a:latin typeface="Franklin Gothic Book" panose="020B0503020102020204" pitchFamily="34" charset="0"/>
              </a:rPr>
              <a:t>Midline tenderness </a:t>
            </a:r>
          </a:p>
          <a:p>
            <a:pPr lvl="2"/>
            <a:r>
              <a:rPr lang="en-US" dirty="0">
                <a:latin typeface="Franklin Gothic Book" panose="020B0503020102020204" pitchFamily="34" charset="0"/>
              </a:rPr>
              <a:t>Focal neurological deficits </a:t>
            </a:r>
          </a:p>
          <a:p>
            <a:pPr lvl="2"/>
            <a:r>
              <a:rPr lang="en-US" dirty="0">
                <a:latin typeface="Franklin Gothic Book" panose="020B0503020102020204" pitchFamily="34" charset="0"/>
              </a:rPr>
              <a:t>Altered level of consciousness </a:t>
            </a:r>
          </a:p>
          <a:p>
            <a:pPr lvl="2"/>
            <a:r>
              <a:rPr lang="en-US" dirty="0">
                <a:latin typeface="Franklin Gothic Book" panose="020B0503020102020204" pitchFamily="34" charset="0"/>
              </a:rPr>
              <a:t>Intoxication </a:t>
            </a:r>
          </a:p>
          <a:p>
            <a:pPr lvl="2"/>
            <a:r>
              <a:rPr lang="en-US" dirty="0">
                <a:latin typeface="Franklin Gothic Book" panose="020B0503020102020204" pitchFamily="34" charset="0"/>
              </a:rPr>
              <a:t>Distracting Injury</a:t>
            </a:r>
          </a:p>
        </p:txBody>
      </p:sp>
      <p:pic>
        <p:nvPicPr>
          <p:cNvPr id="5" name="Picture 4" descr="Diagram&#10;&#10;Description automatically generated">
            <a:extLst>
              <a:ext uri="{FF2B5EF4-FFF2-40B4-BE49-F238E27FC236}">
                <a16:creationId xmlns:a16="http://schemas.microsoft.com/office/drawing/2014/main" id="{7EB8031E-D061-7745-9D6D-27A0A47BE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631948"/>
            <a:ext cx="4101602" cy="3467100"/>
          </a:xfrm>
          <a:prstGeom prst="rect">
            <a:avLst/>
          </a:prstGeom>
        </p:spPr>
      </p:pic>
    </p:spTree>
    <p:extLst>
      <p:ext uri="{BB962C8B-B14F-4D97-AF65-F5344CB8AC3E}">
        <p14:creationId xmlns:p14="http://schemas.microsoft.com/office/powerpoint/2010/main" val="1529020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E6E8-FBEF-C546-BC6E-AEFF60B4B700}"/>
              </a:ext>
            </a:extLst>
          </p:cNvPr>
          <p:cNvSpPr>
            <a:spLocks noGrp="1"/>
          </p:cNvSpPr>
          <p:nvPr>
            <p:ph type="title"/>
          </p:nvPr>
        </p:nvSpPr>
        <p:spPr/>
        <p:txBody>
          <a:bodyPr/>
          <a:lstStyle/>
          <a:p>
            <a:r>
              <a:rPr lang="en-US" dirty="0">
                <a:latin typeface="Franklin Gothic Book" panose="020B0503020102020204" pitchFamily="34" charset="0"/>
              </a:rPr>
              <a:t>Trauma ABCDE’s</a:t>
            </a:r>
          </a:p>
        </p:txBody>
      </p:sp>
      <p:sp>
        <p:nvSpPr>
          <p:cNvPr id="3" name="Content Placeholder 2">
            <a:extLst>
              <a:ext uri="{FF2B5EF4-FFF2-40B4-BE49-F238E27FC236}">
                <a16:creationId xmlns:a16="http://schemas.microsoft.com/office/drawing/2014/main" id="{ED5A9CFD-6326-9D47-A057-75EC309B2D8E}"/>
              </a:ext>
            </a:extLst>
          </p:cNvPr>
          <p:cNvSpPr>
            <a:spLocks noGrp="1"/>
          </p:cNvSpPr>
          <p:nvPr>
            <p:ph sz="quarter" idx="1"/>
          </p:nvPr>
        </p:nvSpPr>
        <p:spPr/>
        <p:txBody>
          <a:bodyPr/>
          <a:lstStyle/>
          <a:p>
            <a:r>
              <a:rPr lang="en-US" dirty="0">
                <a:latin typeface="Franklin Gothic Book" panose="020B0503020102020204" pitchFamily="34" charset="0"/>
              </a:rPr>
              <a:t>Airway</a:t>
            </a:r>
          </a:p>
          <a:p>
            <a:r>
              <a:rPr lang="en-US" dirty="0">
                <a:latin typeface="Franklin Gothic Book" panose="020B0503020102020204" pitchFamily="34" charset="0"/>
              </a:rPr>
              <a:t>Breathing</a:t>
            </a:r>
          </a:p>
          <a:p>
            <a:r>
              <a:rPr lang="en-US" dirty="0">
                <a:latin typeface="Franklin Gothic Book" panose="020B0503020102020204" pitchFamily="34" charset="0"/>
              </a:rPr>
              <a:t>Circulation</a:t>
            </a:r>
          </a:p>
          <a:p>
            <a:r>
              <a:rPr lang="en-US" dirty="0">
                <a:latin typeface="Franklin Gothic Book" panose="020B0503020102020204" pitchFamily="34" charset="0"/>
              </a:rPr>
              <a:t>Disability (GCS)</a:t>
            </a:r>
          </a:p>
          <a:p>
            <a:r>
              <a:rPr lang="en-US" dirty="0">
                <a:latin typeface="Franklin Gothic Book" panose="020B0503020102020204" pitchFamily="34" charset="0"/>
              </a:rPr>
              <a:t>Exposures</a:t>
            </a:r>
          </a:p>
          <a:p>
            <a:endParaRPr lang="en-US" dirty="0">
              <a:latin typeface="Franklin Gothic Book" panose="020B0503020102020204" pitchFamily="34" charset="0"/>
            </a:endParaRPr>
          </a:p>
          <a:p>
            <a:endParaRPr lang="en-US" dirty="0">
              <a:latin typeface="Franklin Gothic Book" panose="020B0503020102020204" pitchFamily="34" charset="0"/>
            </a:endParaRPr>
          </a:p>
          <a:p>
            <a:r>
              <a:rPr lang="en-US" dirty="0">
                <a:latin typeface="Franklin Gothic Book" panose="020B0503020102020204" pitchFamily="34" charset="0"/>
              </a:rPr>
              <a:t>Document all injuries and formulate a plan for intervention/imaging if necessary</a:t>
            </a:r>
          </a:p>
        </p:txBody>
      </p:sp>
      <p:pic>
        <p:nvPicPr>
          <p:cNvPr id="5" name="Picture 4" descr="Text&#10;&#10;Description automatically generated">
            <a:extLst>
              <a:ext uri="{FF2B5EF4-FFF2-40B4-BE49-F238E27FC236}">
                <a16:creationId xmlns:a16="http://schemas.microsoft.com/office/drawing/2014/main" id="{28F1D7F6-19C6-C344-827F-4136508C4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676400"/>
            <a:ext cx="4445000" cy="3294661"/>
          </a:xfrm>
          <a:prstGeom prst="rect">
            <a:avLst/>
          </a:prstGeom>
        </p:spPr>
      </p:pic>
    </p:spTree>
    <p:extLst>
      <p:ext uri="{BB962C8B-B14F-4D97-AF65-F5344CB8AC3E}">
        <p14:creationId xmlns:p14="http://schemas.microsoft.com/office/powerpoint/2010/main" val="401324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Franklin Gothic Book" panose="020B0503020102020204" pitchFamily="34" charset="0"/>
              </a:rPr>
              <a:t>LOGISTICS OF WORKING IN THE ED</a:t>
            </a: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066800"/>
            <a:ext cx="4419600" cy="38397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7135495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57CD-A665-FC48-80D9-E3EB067AF170}"/>
              </a:ext>
            </a:extLst>
          </p:cNvPr>
          <p:cNvSpPr>
            <a:spLocks noGrp="1"/>
          </p:cNvSpPr>
          <p:nvPr>
            <p:ph type="title"/>
          </p:nvPr>
        </p:nvSpPr>
        <p:spPr/>
        <p:txBody>
          <a:bodyPr/>
          <a:lstStyle/>
          <a:p>
            <a:r>
              <a:rPr lang="en-US" dirty="0">
                <a:latin typeface="Franklin Gothic Book" panose="020B0503020102020204" pitchFamily="34" charset="0"/>
              </a:rPr>
              <a:t>FAST Exam</a:t>
            </a:r>
          </a:p>
        </p:txBody>
      </p:sp>
      <p:sp>
        <p:nvSpPr>
          <p:cNvPr id="3" name="Content Placeholder 2">
            <a:extLst>
              <a:ext uri="{FF2B5EF4-FFF2-40B4-BE49-F238E27FC236}">
                <a16:creationId xmlns:a16="http://schemas.microsoft.com/office/drawing/2014/main" id="{7F057AFE-FFC6-644F-A64C-C1DCCE1712D0}"/>
              </a:ext>
            </a:extLst>
          </p:cNvPr>
          <p:cNvSpPr>
            <a:spLocks noGrp="1"/>
          </p:cNvSpPr>
          <p:nvPr>
            <p:ph sz="quarter" idx="1"/>
          </p:nvPr>
        </p:nvSpPr>
        <p:spPr/>
        <p:txBody>
          <a:bodyPr/>
          <a:lstStyle/>
          <a:p>
            <a:r>
              <a:rPr lang="en-US" dirty="0">
                <a:latin typeface="Franklin Gothic Book" panose="020B0503020102020204" pitchFamily="34" charset="0"/>
              </a:rPr>
              <a:t>Focused Assessment by Sonography for Trauma </a:t>
            </a:r>
          </a:p>
          <a:p>
            <a:pPr lvl="1"/>
            <a:r>
              <a:rPr lang="en-US" dirty="0">
                <a:latin typeface="Franklin Gothic Book" panose="020B0503020102020204" pitchFamily="34" charset="0"/>
              </a:rPr>
              <a:t>Ultrasound exam looking for free fluid </a:t>
            </a:r>
          </a:p>
          <a:p>
            <a:pPr lvl="2"/>
            <a:r>
              <a:rPr lang="en-US" dirty="0">
                <a:latin typeface="Franklin Gothic Book" panose="020B0503020102020204" pitchFamily="34" charset="0"/>
              </a:rPr>
              <a:t>Abdomen: RUQ/ LUQ </a:t>
            </a:r>
          </a:p>
          <a:p>
            <a:pPr lvl="2"/>
            <a:r>
              <a:rPr lang="en-US" dirty="0">
                <a:latin typeface="Franklin Gothic Book" panose="020B0503020102020204" pitchFamily="34" charset="0"/>
              </a:rPr>
              <a:t>Pelvis </a:t>
            </a:r>
          </a:p>
          <a:p>
            <a:pPr lvl="2"/>
            <a:r>
              <a:rPr lang="en-US" dirty="0">
                <a:latin typeface="Franklin Gothic Book" panose="020B0503020102020204" pitchFamily="34" charset="0"/>
              </a:rPr>
              <a:t>Pericardial Effusion </a:t>
            </a:r>
          </a:p>
          <a:p>
            <a:r>
              <a:rPr lang="en-US" dirty="0">
                <a:latin typeface="Franklin Gothic Book" panose="020B0503020102020204" pitchFamily="34" charset="0"/>
              </a:rPr>
              <a:t>E-FAST: extended FAST</a:t>
            </a:r>
          </a:p>
          <a:p>
            <a:pPr lvl="1"/>
            <a:r>
              <a:rPr lang="en-US" dirty="0">
                <a:latin typeface="Franklin Gothic Book" panose="020B0503020102020204" pitchFamily="34" charset="0"/>
              </a:rPr>
              <a:t>Examines for pneumothorax </a:t>
            </a:r>
          </a:p>
          <a:p>
            <a:pPr lvl="1"/>
            <a:r>
              <a:rPr lang="en-US" dirty="0">
                <a:latin typeface="Franklin Gothic Book" panose="020B0503020102020204" pitchFamily="34" charset="0"/>
              </a:rPr>
              <a:t>More sensitive than supine x-ray </a:t>
            </a:r>
          </a:p>
          <a:p>
            <a:r>
              <a:rPr lang="en-US" dirty="0">
                <a:latin typeface="Franklin Gothic Book" panose="020B0503020102020204" pitchFamily="34" charset="0"/>
              </a:rPr>
              <a:t>Validated in unstable patients </a:t>
            </a:r>
          </a:p>
          <a:p>
            <a:pPr lvl="1"/>
            <a:r>
              <a:rPr lang="en-US" dirty="0">
                <a:solidFill>
                  <a:srgbClr val="2289DE"/>
                </a:solidFill>
                <a:latin typeface="Franklin Gothic Book" panose="020B0503020102020204" pitchFamily="34" charset="0"/>
              </a:rPr>
              <a:t>Can not be used to exclude intra-abdominal trauma</a:t>
            </a:r>
          </a:p>
        </p:txBody>
      </p:sp>
      <p:pic>
        <p:nvPicPr>
          <p:cNvPr id="5" name="Picture 4" descr="A picture containing table&#10;&#10;Description automatically generated">
            <a:extLst>
              <a:ext uri="{FF2B5EF4-FFF2-40B4-BE49-F238E27FC236}">
                <a16:creationId xmlns:a16="http://schemas.microsoft.com/office/drawing/2014/main" id="{5C4F1FA1-5B12-9447-9C40-B4C541A23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590800"/>
            <a:ext cx="2755900" cy="2082800"/>
          </a:xfrm>
          <a:prstGeom prst="rect">
            <a:avLst/>
          </a:prstGeom>
        </p:spPr>
      </p:pic>
    </p:spTree>
    <p:extLst>
      <p:ext uri="{BB962C8B-B14F-4D97-AF65-F5344CB8AC3E}">
        <p14:creationId xmlns:p14="http://schemas.microsoft.com/office/powerpoint/2010/main" val="2483205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B16B-69B5-054C-9FD9-C304DC0BF993}"/>
              </a:ext>
            </a:extLst>
          </p:cNvPr>
          <p:cNvSpPr>
            <a:spLocks noGrp="1"/>
          </p:cNvSpPr>
          <p:nvPr>
            <p:ph type="title"/>
          </p:nvPr>
        </p:nvSpPr>
        <p:spPr/>
        <p:txBody>
          <a:bodyPr/>
          <a:lstStyle/>
          <a:p>
            <a:r>
              <a:rPr lang="en-US" dirty="0"/>
              <a:t>“Pan-Scan”</a:t>
            </a:r>
          </a:p>
        </p:txBody>
      </p:sp>
      <p:sp>
        <p:nvSpPr>
          <p:cNvPr id="3" name="Content Placeholder 2">
            <a:extLst>
              <a:ext uri="{FF2B5EF4-FFF2-40B4-BE49-F238E27FC236}">
                <a16:creationId xmlns:a16="http://schemas.microsoft.com/office/drawing/2014/main" id="{D6EFF4CB-12B0-7B4F-93F8-3013BE2EBD90}"/>
              </a:ext>
            </a:extLst>
          </p:cNvPr>
          <p:cNvSpPr>
            <a:spLocks noGrp="1"/>
          </p:cNvSpPr>
          <p:nvPr>
            <p:ph sz="quarter" idx="1"/>
          </p:nvPr>
        </p:nvSpPr>
        <p:spPr/>
        <p:txBody>
          <a:bodyPr/>
          <a:lstStyle/>
          <a:p>
            <a:r>
              <a:rPr lang="en-US" dirty="0"/>
              <a:t>“Pan-scan”= CT scan </a:t>
            </a:r>
          </a:p>
          <a:p>
            <a:pPr lvl="1"/>
            <a:r>
              <a:rPr lang="en-US" dirty="0"/>
              <a:t>Head (no contrast) </a:t>
            </a:r>
          </a:p>
          <a:p>
            <a:pPr lvl="1"/>
            <a:r>
              <a:rPr lang="en-US" dirty="0"/>
              <a:t>C-spine (no contrast) </a:t>
            </a:r>
          </a:p>
          <a:p>
            <a:pPr lvl="1"/>
            <a:r>
              <a:rPr lang="en-US" dirty="0"/>
              <a:t>Chest/ Abdomen/ Pelvis with IV contrast</a:t>
            </a:r>
          </a:p>
          <a:p>
            <a:pPr lvl="1"/>
            <a:r>
              <a:rPr lang="en-US" dirty="0"/>
              <a:t>T-/L- Spine reconstructions</a:t>
            </a:r>
          </a:p>
        </p:txBody>
      </p:sp>
    </p:spTree>
    <p:extLst>
      <p:ext uri="{BB962C8B-B14F-4D97-AF65-F5344CB8AC3E}">
        <p14:creationId xmlns:p14="http://schemas.microsoft.com/office/powerpoint/2010/main" val="3583899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29C0E-BB16-C14C-809A-4C430491338B}"/>
              </a:ext>
            </a:extLst>
          </p:cNvPr>
          <p:cNvSpPr>
            <a:spLocks noGrp="1"/>
          </p:cNvSpPr>
          <p:nvPr>
            <p:ph type="title"/>
          </p:nvPr>
        </p:nvSpPr>
        <p:spPr/>
        <p:txBody>
          <a:bodyPr/>
          <a:lstStyle/>
          <a:p>
            <a:r>
              <a:rPr lang="en-US" dirty="0">
                <a:latin typeface="Franklin Gothic Book" panose="020B0503020102020204" pitchFamily="34" charset="0"/>
              </a:rPr>
              <a:t>More Trauma Pearls</a:t>
            </a:r>
          </a:p>
        </p:txBody>
      </p:sp>
      <p:sp>
        <p:nvSpPr>
          <p:cNvPr id="3" name="Content Placeholder 2">
            <a:extLst>
              <a:ext uri="{FF2B5EF4-FFF2-40B4-BE49-F238E27FC236}">
                <a16:creationId xmlns:a16="http://schemas.microsoft.com/office/drawing/2014/main" id="{14BCE7CB-98B7-3040-978A-8B5DBFB7DDB4}"/>
              </a:ext>
            </a:extLst>
          </p:cNvPr>
          <p:cNvSpPr>
            <a:spLocks noGrp="1"/>
          </p:cNvSpPr>
          <p:nvPr>
            <p:ph sz="quarter" idx="1"/>
          </p:nvPr>
        </p:nvSpPr>
        <p:spPr>
          <a:xfrm>
            <a:off x="228600" y="1447800"/>
            <a:ext cx="4651248" cy="4721352"/>
          </a:xfrm>
        </p:spPr>
        <p:txBody>
          <a:bodyPr>
            <a:normAutofit fontScale="85000" lnSpcReduction="20000"/>
          </a:bodyPr>
          <a:lstStyle/>
          <a:p>
            <a:r>
              <a:rPr lang="en-US" dirty="0">
                <a:latin typeface="Franklin Gothic Book" panose="020B0503020102020204" pitchFamily="34" charset="0"/>
              </a:rPr>
              <a:t>Laceration/ Abrasion </a:t>
            </a:r>
          </a:p>
          <a:p>
            <a:pPr lvl="1"/>
            <a:r>
              <a:rPr lang="en-US" dirty="0">
                <a:latin typeface="Franklin Gothic Book" panose="020B0503020102020204" pitchFamily="34" charset="0"/>
              </a:rPr>
              <a:t>Tetanus </a:t>
            </a:r>
          </a:p>
          <a:p>
            <a:pPr lvl="1"/>
            <a:r>
              <a:rPr lang="en-US" dirty="0">
                <a:latin typeface="Franklin Gothic Book" panose="020B0503020102020204" pitchFamily="34" charset="0"/>
              </a:rPr>
              <a:t>Contaminated wound: ?Antibiotics </a:t>
            </a:r>
          </a:p>
          <a:p>
            <a:r>
              <a:rPr lang="en-US" dirty="0">
                <a:latin typeface="Franklin Gothic Book" panose="020B0503020102020204" pitchFamily="34" charset="0"/>
              </a:rPr>
              <a:t>Beware </a:t>
            </a:r>
          </a:p>
          <a:p>
            <a:pPr lvl="1"/>
            <a:r>
              <a:rPr lang="en-US" dirty="0">
                <a:latin typeface="Franklin Gothic Book" panose="020B0503020102020204" pitchFamily="34" charset="0"/>
              </a:rPr>
              <a:t>Intracranial hemorrhage </a:t>
            </a:r>
          </a:p>
          <a:p>
            <a:pPr lvl="2"/>
            <a:r>
              <a:rPr lang="en-US" dirty="0">
                <a:latin typeface="Franklin Gothic Book" panose="020B0503020102020204" pitchFamily="34" charset="0"/>
              </a:rPr>
              <a:t>Old people: subdural/ intraparenchymal bleeds </a:t>
            </a:r>
          </a:p>
          <a:p>
            <a:pPr lvl="1"/>
            <a:r>
              <a:rPr lang="en-US" dirty="0">
                <a:latin typeface="Franklin Gothic Book" panose="020B0503020102020204" pitchFamily="34" charset="0"/>
              </a:rPr>
              <a:t>Splenic lacerations </a:t>
            </a:r>
          </a:p>
          <a:p>
            <a:pPr lvl="2"/>
            <a:r>
              <a:rPr lang="en-US" dirty="0">
                <a:latin typeface="Franklin Gothic Book" panose="020B0503020102020204" pitchFamily="34" charset="0"/>
              </a:rPr>
              <a:t>Immediately alert the attending for any vital sign abnormalities or changes in mental status </a:t>
            </a:r>
          </a:p>
          <a:p>
            <a:pPr lvl="1"/>
            <a:r>
              <a:rPr lang="en-US" dirty="0">
                <a:latin typeface="Franklin Gothic Book" panose="020B0503020102020204" pitchFamily="34" charset="0"/>
              </a:rPr>
              <a:t>Vital Signs </a:t>
            </a:r>
          </a:p>
          <a:p>
            <a:pPr lvl="2"/>
            <a:r>
              <a:rPr lang="en-US" dirty="0">
                <a:latin typeface="Franklin Gothic Book" panose="020B0503020102020204" pitchFamily="34" charset="0"/>
              </a:rPr>
              <a:t>Narrow pulse pressures </a:t>
            </a:r>
          </a:p>
          <a:p>
            <a:pPr lvl="2"/>
            <a:r>
              <a:rPr lang="en-US" dirty="0">
                <a:latin typeface="Franklin Gothic Book" panose="020B0503020102020204" pitchFamily="34" charset="0"/>
              </a:rPr>
              <a:t>Mild tachycardia </a:t>
            </a:r>
          </a:p>
          <a:p>
            <a:r>
              <a:rPr lang="en-US" dirty="0">
                <a:latin typeface="Franklin Gothic Book" panose="020B0503020102020204" pitchFamily="34" charset="0"/>
              </a:rPr>
              <a:t>Cause of trauma: mechanical vs. medical</a:t>
            </a:r>
          </a:p>
        </p:txBody>
      </p:sp>
      <p:pic>
        <p:nvPicPr>
          <p:cNvPr id="5" name="Picture 4" descr="Table&#10;&#10;Description automatically generated">
            <a:extLst>
              <a:ext uri="{FF2B5EF4-FFF2-40B4-BE49-F238E27FC236}">
                <a16:creationId xmlns:a16="http://schemas.microsoft.com/office/drawing/2014/main" id="{D89D2E4A-55E5-094D-A67C-86DF673CC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803" y="4191000"/>
            <a:ext cx="3902349" cy="1447800"/>
          </a:xfrm>
          <a:prstGeom prst="rect">
            <a:avLst/>
          </a:prstGeom>
        </p:spPr>
      </p:pic>
    </p:spTree>
    <p:extLst>
      <p:ext uri="{BB962C8B-B14F-4D97-AF65-F5344CB8AC3E}">
        <p14:creationId xmlns:p14="http://schemas.microsoft.com/office/powerpoint/2010/main" val="3986277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6472266-12BB-A849-B192-474B2B5F9DB6}"/>
              </a:ext>
            </a:extLst>
          </p:cNvPr>
          <p:cNvSpPr>
            <a:spLocks noGrp="1"/>
          </p:cNvSpPr>
          <p:nvPr>
            <p:ph sz="quarter" idx="1"/>
          </p:nvPr>
        </p:nvSpPr>
        <p:spPr>
          <a:xfrm>
            <a:off x="3124200" y="5562600"/>
            <a:ext cx="5638800" cy="533400"/>
          </a:xfrm>
        </p:spPr>
        <p:txBody>
          <a:bodyPr/>
          <a:lstStyle/>
          <a:p>
            <a:pPr marL="0" indent="0" algn="ctr">
              <a:buNone/>
            </a:pPr>
            <a:r>
              <a:rPr lang="en-US" dirty="0">
                <a:latin typeface="Franklin Gothic Book" panose="020B0503020102020204" pitchFamily="34" charset="0"/>
              </a:rPr>
              <a:t>The Intoxicated ED Patient</a:t>
            </a:r>
          </a:p>
        </p:txBody>
      </p:sp>
      <p:pic>
        <p:nvPicPr>
          <p:cNvPr id="6" name="Picture 5" descr="A picture containing indoor, sitting, room, laying&#10;&#10;Description automatically generated">
            <a:extLst>
              <a:ext uri="{FF2B5EF4-FFF2-40B4-BE49-F238E27FC236}">
                <a16:creationId xmlns:a16="http://schemas.microsoft.com/office/drawing/2014/main" id="{77B23BF9-9296-4343-A623-95299CC94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1524000"/>
            <a:ext cx="4873336" cy="3657600"/>
          </a:xfrm>
          <a:prstGeom prst="rect">
            <a:avLst/>
          </a:prstGeom>
        </p:spPr>
      </p:pic>
    </p:spTree>
    <p:extLst>
      <p:ext uri="{BB962C8B-B14F-4D97-AF65-F5344CB8AC3E}">
        <p14:creationId xmlns:p14="http://schemas.microsoft.com/office/powerpoint/2010/main" val="2347604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B744-276B-AD47-A1E5-C0D097B77C67}"/>
              </a:ext>
            </a:extLst>
          </p:cNvPr>
          <p:cNvSpPr>
            <a:spLocks noGrp="1"/>
          </p:cNvSpPr>
          <p:nvPr>
            <p:ph type="title"/>
          </p:nvPr>
        </p:nvSpPr>
        <p:spPr/>
        <p:txBody>
          <a:bodyPr/>
          <a:lstStyle/>
          <a:p>
            <a:r>
              <a:rPr lang="en-US" dirty="0">
                <a:latin typeface="Franklin Gothic Book" panose="020B0503020102020204" pitchFamily="34" charset="0"/>
              </a:rPr>
              <a:t>Intoxication</a:t>
            </a:r>
          </a:p>
        </p:txBody>
      </p:sp>
      <p:sp>
        <p:nvSpPr>
          <p:cNvPr id="3" name="Content Placeholder 2">
            <a:extLst>
              <a:ext uri="{FF2B5EF4-FFF2-40B4-BE49-F238E27FC236}">
                <a16:creationId xmlns:a16="http://schemas.microsoft.com/office/drawing/2014/main" id="{7FD11214-F500-EF42-A9F9-76C7A524AD6F}"/>
              </a:ext>
            </a:extLst>
          </p:cNvPr>
          <p:cNvSpPr>
            <a:spLocks noGrp="1"/>
          </p:cNvSpPr>
          <p:nvPr>
            <p:ph sz="quarter" idx="1"/>
          </p:nvPr>
        </p:nvSpPr>
        <p:spPr/>
        <p:txBody>
          <a:bodyPr>
            <a:normAutofit fontScale="85000" lnSpcReduction="20000"/>
          </a:bodyPr>
          <a:lstStyle/>
          <a:p>
            <a:r>
              <a:rPr lang="en-US" dirty="0">
                <a:latin typeface="Franklin Gothic Book" panose="020B0503020102020204" pitchFamily="34" charset="0"/>
              </a:rPr>
              <a:t>Need to be screened for other causes of their altered mental status </a:t>
            </a:r>
          </a:p>
          <a:p>
            <a:pPr lvl="1"/>
            <a:r>
              <a:rPr lang="en-US" dirty="0">
                <a:latin typeface="Franklin Gothic Book" panose="020B0503020102020204" pitchFamily="34" charset="0"/>
              </a:rPr>
              <a:t>Hypoglycemia </a:t>
            </a:r>
          </a:p>
          <a:p>
            <a:pPr lvl="1"/>
            <a:r>
              <a:rPr lang="en-US" dirty="0">
                <a:latin typeface="Franklin Gothic Book" panose="020B0503020102020204" pitchFamily="34" charset="0"/>
              </a:rPr>
              <a:t>Head trauma </a:t>
            </a:r>
          </a:p>
          <a:p>
            <a:pPr lvl="1"/>
            <a:r>
              <a:rPr lang="en-US" dirty="0">
                <a:latin typeface="Franklin Gothic Book" panose="020B0503020102020204" pitchFamily="34" charset="0"/>
              </a:rPr>
              <a:t>Other toxic ingestions </a:t>
            </a:r>
          </a:p>
          <a:p>
            <a:r>
              <a:rPr lang="en-US" dirty="0">
                <a:latin typeface="Franklin Gothic Book" panose="020B0503020102020204" pitchFamily="34" charset="0"/>
              </a:rPr>
              <a:t>At minimum: </a:t>
            </a:r>
          </a:p>
          <a:p>
            <a:pPr lvl="1"/>
            <a:r>
              <a:rPr lang="en-US" dirty="0">
                <a:latin typeface="Franklin Gothic Book" panose="020B0503020102020204" pitchFamily="34" charset="0"/>
              </a:rPr>
              <a:t>Vital signs </a:t>
            </a:r>
          </a:p>
          <a:p>
            <a:pPr lvl="1"/>
            <a:r>
              <a:rPr lang="en-US" dirty="0">
                <a:latin typeface="Franklin Gothic Book" panose="020B0503020102020204" pitchFamily="34" charset="0"/>
              </a:rPr>
              <a:t>Point of Care Blood Sugar</a:t>
            </a:r>
          </a:p>
          <a:p>
            <a:r>
              <a:rPr lang="en-US" dirty="0">
                <a:latin typeface="Franklin Gothic Book" panose="020B0503020102020204" pitchFamily="34" charset="0"/>
              </a:rPr>
              <a:t>Consider whether any further testing would change management or disposition </a:t>
            </a:r>
          </a:p>
          <a:p>
            <a:pPr lvl="1"/>
            <a:r>
              <a:rPr lang="en-US" dirty="0">
                <a:latin typeface="Franklin Gothic Book" panose="020B0503020102020204" pitchFamily="34" charset="0"/>
              </a:rPr>
              <a:t>Most cases will not need serum overdose/ urine tox </a:t>
            </a:r>
          </a:p>
          <a:p>
            <a:r>
              <a:rPr lang="en-US" dirty="0">
                <a:latin typeface="Franklin Gothic Book" panose="020B0503020102020204" pitchFamily="34" charset="0"/>
              </a:rPr>
              <a:t>Document suicidal or homicidal ideation</a:t>
            </a:r>
          </a:p>
          <a:p>
            <a:r>
              <a:rPr lang="en-US" dirty="0">
                <a:latin typeface="Franklin Gothic Book" panose="020B0503020102020204" pitchFamily="34" charset="0"/>
              </a:rPr>
              <a:t>Re-evaluate after clinical sobriety </a:t>
            </a:r>
          </a:p>
          <a:p>
            <a:r>
              <a:rPr lang="en-US" dirty="0">
                <a:latin typeface="Franklin Gothic Book" panose="020B0503020102020204" pitchFamily="34" charset="0"/>
              </a:rPr>
              <a:t>Detox Counselors- Project Assert</a:t>
            </a:r>
          </a:p>
        </p:txBody>
      </p:sp>
    </p:spTree>
    <p:extLst>
      <p:ext uri="{BB962C8B-B14F-4D97-AF65-F5344CB8AC3E}">
        <p14:creationId xmlns:p14="http://schemas.microsoft.com/office/powerpoint/2010/main" val="3956670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B34F-36BA-B942-BE60-298D3A346403}"/>
              </a:ext>
            </a:extLst>
          </p:cNvPr>
          <p:cNvSpPr>
            <a:spLocks noGrp="1"/>
          </p:cNvSpPr>
          <p:nvPr>
            <p:ph type="title"/>
          </p:nvPr>
        </p:nvSpPr>
        <p:spPr/>
        <p:txBody>
          <a:bodyPr/>
          <a:lstStyle/>
          <a:p>
            <a:r>
              <a:rPr lang="en-US" dirty="0">
                <a:latin typeface="Franklin Gothic Book" panose="020B0503020102020204" pitchFamily="34" charset="0"/>
              </a:rPr>
              <a:t>Intoxicated Patients</a:t>
            </a:r>
          </a:p>
        </p:txBody>
      </p:sp>
      <p:sp>
        <p:nvSpPr>
          <p:cNvPr id="3" name="Content Placeholder 2">
            <a:extLst>
              <a:ext uri="{FF2B5EF4-FFF2-40B4-BE49-F238E27FC236}">
                <a16:creationId xmlns:a16="http://schemas.microsoft.com/office/drawing/2014/main" id="{FA8FFAFB-EEF0-A648-8AF8-B8BC380D8F3A}"/>
              </a:ext>
            </a:extLst>
          </p:cNvPr>
          <p:cNvSpPr>
            <a:spLocks noGrp="1"/>
          </p:cNvSpPr>
          <p:nvPr>
            <p:ph sz="quarter" idx="1"/>
          </p:nvPr>
        </p:nvSpPr>
        <p:spPr/>
        <p:txBody>
          <a:bodyPr/>
          <a:lstStyle/>
          <a:p>
            <a:r>
              <a:rPr lang="en-US" dirty="0">
                <a:latin typeface="Franklin Gothic Book" panose="020B0503020102020204" pitchFamily="34" charset="0"/>
              </a:rPr>
              <a:t>Clinical sobriety: no slurred speech, normal gait</a:t>
            </a:r>
          </a:p>
          <a:p>
            <a:r>
              <a:rPr lang="en-US" dirty="0">
                <a:latin typeface="Franklin Gothic Book" panose="020B0503020102020204" pitchFamily="34" charset="0"/>
              </a:rPr>
              <a:t>Alcohol levels decrease by ~ .025/ hour </a:t>
            </a:r>
          </a:p>
          <a:p>
            <a:r>
              <a:rPr lang="en-US" dirty="0">
                <a:latin typeface="Franklin Gothic Book" panose="020B0503020102020204" pitchFamily="34" charset="0"/>
              </a:rPr>
              <a:t>Look over all documents in patient’s chart </a:t>
            </a:r>
          </a:p>
          <a:p>
            <a:pPr lvl="1"/>
            <a:r>
              <a:rPr lang="en-US" dirty="0">
                <a:latin typeface="Franklin Gothic Book" panose="020B0503020102020204" pitchFamily="34" charset="0"/>
              </a:rPr>
              <a:t>Police “paper” </a:t>
            </a:r>
          </a:p>
          <a:p>
            <a:pPr lvl="2"/>
            <a:r>
              <a:rPr lang="en-US" dirty="0">
                <a:latin typeface="Franklin Gothic Book" panose="020B0503020102020204" pitchFamily="34" charset="0"/>
              </a:rPr>
              <a:t>Requires “physician clearance” </a:t>
            </a:r>
          </a:p>
          <a:p>
            <a:pPr lvl="1"/>
            <a:r>
              <a:rPr lang="en-US" dirty="0">
                <a:latin typeface="Franklin Gothic Book" panose="020B0503020102020204" pitchFamily="34" charset="0"/>
              </a:rPr>
              <a:t>Nursing/ triage/ call-in sheets </a:t>
            </a:r>
          </a:p>
          <a:p>
            <a:r>
              <a:rPr lang="en-US" dirty="0">
                <a:latin typeface="Franklin Gothic Book" panose="020B0503020102020204" pitchFamily="34" charset="0"/>
              </a:rPr>
              <a:t>If medical evaluation is negative, and patient is intoxicated, must hold until clinically sober</a:t>
            </a:r>
          </a:p>
        </p:txBody>
      </p:sp>
    </p:spTree>
    <p:extLst>
      <p:ext uri="{BB962C8B-B14F-4D97-AF65-F5344CB8AC3E}">
        <p14:creationId xmlns:p14="http://schemas.microsoft.com/office/powerpoint/2010/main" val="3412198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5D01-4914-5E4A-ACCD-8125EBEC0BEB}"/>
              </a:ext>
            </a:extLst>
          </p:cNvPr>
          <p:cNvSpPr>
            <a:spLocks noGrp="1"/>
          </p:cNvSpPr>
          <p:nvPr>
            <p:ph type="title"/>
          </p:nvPr>
        </p:nvSpPr>
        <p:spPr/>
        <p:txBody>
          <a:bodyPr/>
          <a:lstStyle/>
          <a:p>
            <a:r>
              <a:rPr lang="en-US" dirty="0">
                <a:latin typeface="Franklin Gothic Book" panose="020B0503020102020204" pitchFamily="34" charset="0"/>
              </a:rPr>
              <a:t>Overdose: Physical Exam</a:t>
            </a:r>
          </a:p>
        </p:txBody>
      </p:sp>
      <p:sp>
        <p:nvSpPr>
          <p:cNvPr id="3" name="Content Placeholder 2">
            <a:extLst>
              <a:ext uri="{FF2B5EF4-FFF2-40B4-BE49-F238E27FC236}">
                <a16:creationId xmlns:a16="http://schemas.microsoft.com/office/drawing/2014/main" id="{E166BDF8-B24D-BF45-BA83-DEBA5E2B53EC}"/>
              </a:ext>
            </a:extLst>
          </p:cNvPr>
          <p:cNvSpPr>
            <a:spLocks noGrp="1"/>
          </p:cNvSpPr>
          <p:nvPr>
            <p:ph sz="quarter" idx="1"/>
          </p:nvPr>
        </p:nvSpPr>
        <p:spPr/>
        <p:txBody>
          <a:bodyPr/>
          <a:lstStyle/>
          <a:p>
            <a:r>
              <a:rPr lang="en-US" dirty="0">
                <a:latin typeface="Franklin Gothic Book" panose="020B0503020102020204" pitchFamily="34" charset="0"/>
              </a:rPr>
              <a:t>Vital Signs </a:t>
            </a:r>
          </a:p>
          <a:p>
            <a:r>
              <a:rPr lang="en-US" dirty="0">
                <a:latin typeface="Franklin Gothic Book" panose="020B0503020102020204" pitchFamily="34" charset="0"/>
              </a:rPr>
              <a:t>Pupils </a:t>
            </a:r>
          </a:p>
          <a:p>
            <a:r>
              <a:rPr lang="en-US" dirty="0">
                <a:latin typeface="Franklin Gothic Book" panose="020B0503020102020204" pitchFamily="34" charset="0"/>
              </a:rPr>
              <a:t>Pulmonary Edema </a:t>
            </a:r>
          </a:p>
          <a:p>
            <a:r>
              <a:rPr lang="en-US" dirty="0">
                <a:latin typeface="Franklin Gothic Book" panose="020B0503020102020204" pitchFamily="34" charset="0"/>
              </a:rPr>
              <a:t>Skin </a:t>
            </a:r>
          </a:p>
          <a:p>
            <a:r>
              <a:rPr lang="en-US" dirty="0">
                <a:latin typeface="Franklin Gothic Book" panose="020B0503020102020204" pitchFamily="34" charset="0"/>
              </a:rPr>
              <a:t>Bowel Sounds </a:t>
            </a:r>
          </a:p>
          <a:p>
            <a:r>
              <a:rPr lang="en-US" dirty="0">
                <a:latin typeface="Franklin Gothic Book" panose="020B0503020102020204" pitchFamily="34" charset="0"/>
              </a:rPr>
              <a:t>Mental Status</a:t>
            </a:r>
          </a:p>
        </p:txBody>
      </p:sp>
    </p:spTree>
    <p:extLst>
      <p:ext uri="{BB962C8B-B14F-4D97-AF65-F5344CB8AC3E}">
        <p14:creationId xmlns:p14="http://schemas.microsoft.com/office/powerpoint/2010/main" val="336266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C68F-79B9-AF4F-BCEE-35434D0A8D8D}"/>
              </a:ext>
            </a:extLst>
          </p:cNvPr>
          <p:cNvSpPr>
            <a:spLocks noGrp="1"/>
          </p:cNvSpPr>
          <p:nvPr>
            <p:ph type="title"/>
          </p:nvPr>
        </p:nvSpPr>
        <p:spPr/>
        <p:txBody>
          <a:bodyPr/>
          <a:lstStyle/>
          <a:p>
            <a:r>
              <a:rPr lang="en-US" dirty="0">
                <a:latin typeface="Franklin Gothic Book" panose="020B0503020102020204" pitchFamily="34" charset="0"/>
              </a:rPr>
              <a:t>Overdose</a:t>
            </a:r>
          </a:p>
        </p:txBody>
      </p:sp>
      <p:sp>
        <p:nvSpPr>
          <p:cNvPr id="3" name="Content Placeholder 2">
            <a:extLst>
              <a:ext uri="{FF2B5EF4-FFF2-40B4-BE49-F238E27FC236}">
                <a16:creationId xmlns:a16="http://schemas.microsoft.com/office/drawing/2014/main" id="{F3D605C0-EC5B-7B41-8E81-C9C88BB66B85}"/>
              </a:ext>
            </a:extLst>
          </p:cNvPr>
          <p:cNvSpPr>
            <a:spLocks noGrp="1"/>
          </p:cNvSpPr>
          <p:nvPr>
            <p:ph sz="quarter" idx="1"/>
          </p:nvPr>
        </p:nvSpPr>
        <p:spPr/>
        <p:txBody>
          <a:bodyPr/>
          <a:lstStyle/>
          <a:p>
            <a:r>
              <a:rPr lang="en-US" dirty="0">
                <a:latin typeface="Franklin Gothic Book" panose="020B0503020102020204" pitchFamily="34" charset="0"/>
              </a:rPr>
              <a:t>Document suicidal/homicidal ideation (SI/HI) on all overdose/ intoxicated patients </a:t>
            </a:r>
          </a:p>
          <a:p>
            <a:pPr lvl="1"/>
            <a:r>
              <a:rPr lang="en-US" dirty="0">
                <a:latin typeface="Franklin Gothic Book" panose="020B0503020102020204" pitchFamily="34" charset="0"/>
              </a:rPr>
              <a:t>SI/HI must be re-assessed when clinically sober </a:t>
            </a:r>
          </a:p>
          <a:p>
            <a:pPr lvl="1"/>
            <a:r>
              <a:rPr lang="en-US" dirty="0">
                <a:latin typeface="Franklin Gothic Book" panose="020B0503020102020204" pitchFamily="34" charset="0"/>
              </a:rPr>
              <a:t>Consider overdose in any patient with SI </a:t>
            </a:r>
          </a:p>
          <a:p>
            <a:pPr lvl="1"/>
            <a:r>
              <a:rPr lang="en-US" dirty="0">
                <a:latin typeface="Franklin Gothic Book" panose="020B0503020102020204" pitchFamily="34" charset="0"/>
              </a:rPr>
              <a:t>Poison Control 1-800-222-1222 must be called for all ingestions/ overdoses (other than street drugs/ </a:t>
            </a:r>
            <a:r>
              <a:rPr lang="en-US" dirty="0" err="1">
                <a:latin typeface="Franklin Gothic Book" panose="020B0503020102020204" pitchFamily="34" charset="0"/>
              </a:rPr>
              <a:t>etoh</a:t>
            </a:r>
            <a:r>
              <a:rPr lang="en-US" dirty="0">
                <a:latin typeface="Franklin Gothic Book" panose="020B0503020102020204" pitchFamily="34" charset="0"/>
              </a:rPr>
              <a:t>) </a:t>
            </a:r>
          </a:p>
          <a:p>
            <a:pPr lvl="2"/>
            <a:r>
              <a:rPr lang="en-US" dirty="0">
                <a:latin typeface="Franklin Gothic Book" panose="020B0503020102020204" pitchFamily="34" charset="0"/>
              </a:rPr>
              <a:t>On-call toxicologist is available 24hr </a:t>
            </a:r>
          </a:p>
          <a:p>
            <a:pPr lvl="1"/>
            <a:r>
              <a:rPr lang="en-US" dirty="0">
                <a:latin typeface="Franklin Gothic Book" panose="020B0503020102020204" pitchFamily="34" charset="0"/>
              </a:rPr>
              <a:t>Get EKG </a:t>
            </a:r>
          </a:p>
          <a:p>
            <a:pPr lvl="1"/>
            <a:r>
              <a:rPr lang="en-US" dirty="0">
                <a:latin typeface="Franklin Gothic Book" panose="020B0503020102020204" pitchFamily="34" charset="0"/>
              </a:rPr>
              <a:t>Consider overdose labs: Serum tox, LFTs, </a:t>
            </a:r>
            <a:r>
              <a:rPr lang="en-US" dirty="0" err="1">
                <a:latin typeface="Franklin Gothic Book" panose="020B0503020102020204" pitchFamily="34" charset="0"/>
              </a:rPr>
              <a:t>Utox</a:t>
            </a:r>
            <a:endParaRPr lang="en-US" dirty="0">
              <a:latin typeface="Franklin Gothic Book" panose="020B0503020102020204" pitchFamily="34" charset="0"/>
            </a:endParaRPr>
          </a:p>
        </p:txBody>
      </p:sp>
    </p:spTree>
    <p:extLst>
      <p:ext uri="{BB962C8B-B14F-4D97-AF65-F5344CB8AC3E}">
        <p14:creationId xmlns:p14="http://schemas.microsoft.com/office/powerpoint/2010/main" val="727142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EAD90D-4FA4-A947-B434-0E6E31D4F64C}"/>
              </a:ext>
            </a:extLst>
          </p:cNvPr>
          <p:cNvSpPr>
            <a:spLocks noGrp="1"/>
          </p:cNvSpPr>
          <p:nvPr>
            <p:ph sz="quarter" idx="1"/>
          </p:nvPr>
        </p:nvSpPr>
        <p:spPr>
          <a:xfrm>
            <a:off x="3124200" y="5181600"/>
            <a:ext cx="5638800" cy="914400"/>
          </a:xfrm>
        </p:spPr>
        <p:txBody>
          <a:bodyPr/>
          <a:lstStyle/>
          <a:p>
            <a:pPr marL="0" indent="0" algn="ctr">
              <a:buNone/>
            </a:pPr>
            <a:r>
              <a:rPr lang="en-US" dirty="0">
                <a:latin typeface="Franklin Gothic Book" panose="020B0503020102020204" pitchFamily="34" charset="0"/>
              </a:rPr>
              <a:t>The ED Patient with Psychiatric Compliant or Ingestion</a:t>
            </a:r>
          </a:p>
        </p:txBody>
      </p:sp>
      <p:pic>
        <p:nvPicPr>
          <p:cNvPr id="6" name="Picture 5" descr="A person making a face for the camera&#10;&#10;Description automatically generated">
            <a:extLst>
              <a:ext uri="{FF2B5EF4-FFF2-40B4-BE49-F238E27FC236}">
                <a16:creationId xmlns:a16="http://schemas.microsoft.com/office/drawing/2014/main" id="{BECA2AA5-F59F-994B-969B-590F4621F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786" y="1676400"/>
            <a:ext cx="4981627" cy="3238500"/>
          </a:xfrm>
          <a:prstGeom prst="rect">
            <a:avLst/>
          </a:prstGeom>
        </p:spPr>
      </p:pic>
    </p:spTree>
    <p:extLst>
      <p:ext uri="{BB962C8B-B14F-4D97-AF65-F5344CB8AC3E}">
        <p14:creationId xmlns:p14="http://schemas.microsoft.com/office/powerpoint/2010/main" val="3865018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A52C-5157-FF42-B88C-3BE01E268FF3}"/>
              </a:ext>
            </a:extLst>
          </p:cNvPr>
          <p:cNvSpPr>
            <a:spLocks noGrp="1"/>
          </p:cNvSpPr>
          <p:nvPr>
            <p:ph type="title"/>
          </p:nvPr>
        </p:nvSpPr>
        <p:spPr/>
        <p:txBody>
          <a:bodyPr/>
          <a:lstStyle/>
          <a:p>
            <a:r>
              <a:rPr lang="en-US" dirty="0">
                <a:latin typeface="Franklin Gothic Book" panose="020B0503020102020204" pitchFamily="34" charset="0"/>
              </a:rPr>
              <a:t>Medical Clearance</a:t>
            </a:r>
          </a:p>
        </p:txBody>
      </p:sp>
      <p:sp>
        <p:nvSpPr>
          <p:cNvPr id="3" name="Content Placeholder 2">
            <a:extLst>
              <a:ext uri="{FF2B5EF4-FFF2-40B4-BE49-F238E27FC236}">
                <a16:creationId xmlns:a16="http://schemas.microsoft.com/office/drawing/2014/main" id="{68B49619-1EC3-AE46-B53E-0E698F2AB5A0}"/>
              </a:ext>
            </a:extLst>
          </p:cNvPr>
          <p:cNvSpPr>
            <a:spLocks noGrp="1"/>
          </p:cNvSpPr>
          <p:nvPr>
            <p:ph sz="quarter" idx="1"/>
          </p:nvPr>
        </p:nvSpPr>
        <p:spPr>
          <a:xfrm>
            <a:off x="301752" y="1600200"/>
            <a:ext cx="8503920" cy="4498848"/>
          </a:xfrm>
        </p:spPr>
        <p:txBody>
          <a:bodyPr>
            <a:normAutofit fontScale="62500" lnSpcReduction="20000"/>
          </a:bodyPr>
          <a:lstStyle/>
          <a:p>
            <a:r>
              <a:rPr lang="en-US" dirty="0">
                <a:latin typeface="Franklin Gothic Book" panose="020B0503020102020204" pitchFamily="34" charset="0"/>
              </a:rPr>
              <a:t>Patients going to CIU require medical clearance if </a:t>
            </a:r>
          </a:p>
          <a:p>
            <a:pPr lvl="1"/>
            <a:r>
              <a:rPr lang="en-US" dirty="0">
                <a:latin typeface="Franklin Gothic Book" panose="020B0503020102020204" pitchFamily="34" charset="0"/>
              </a:rPr>
              <a:t>Over 50yo </a:t>
            </a:r>
          </a:p>
          <a:p>
            <a:pPr lvl="1"/>
            <a:r>
              <a:rPr lang="en-US" dirty="0">
                <a:latin typeface="Franklin Gothic Book" panose="020B0503020102020204" pitchFamily="34" charset="0"/>
              </a:rPr>
              <a:t>Has any medical PMHx </a:t>
            </a:r>
          </a:p>
          <a:p>
            <a:r>
              <a:rPr lang="en-US" dirty="0">
                <a:latin typeface="Franklin Gothic Book" panose="020B0503020102020204" pitchFamily="34" charset="0"/>
              </a:rPr>
              <a:t>What needs to happen: </a:t>
            </a:r>
          </a:p>
          <a:p>
            <a:pPr lvl="1"/>
            <a:r>
              <a:rPr lang="en-US" dirty="0">
                <a:latin typeface="Franklin Gothic Book" panose="020B0503020102020204" pitchFamily="34" charset="0"/>
              </a:rPr>
              <a:t>Full physical exam </a:t>
            </a:r>
          </a:p>
          <a:p>
            <a:pPr lvl="1"/>
            <a:r>
              <a:rPr lang="en-US" dirty="0">
                <a:latin typeface="Franklin Gothic Book" panose="020B0503020102020204" pitchFamily="34" charset="0"/>
              </a:rPr>
              <a:t>Consider overdose </a:t>
            </a:r>
          </a:p>
          <a:p>
            <a:r>
              <a:rPr lang="en-US" dirty="0">
                <a:solidFill>
                  <a:srgbClr val="2289DE"/>
                </a:solidFill>
                <a:latin typeface="Franklin Gothic Book" panose="020B0503020102020204" pitchFamily="34" charset="0"/>
              </a:rPr>
              <a:t>Some</a:t>
            </a:r>
            <a:r>
              <a:rPr lang="en-US" dirty="0">
                <a:latin typeface="Franklin Gothic Book" panose="020B0503020102020204" pitchFamily="34" charset="0"/>
              </a:rPr>
              <a:t> may need: EKG/ CXR/ Basic Labs </a:t>
            </a:r>
          </a:p>
          <a:p>
            <a:r>
              <a:rPr lang="en-US" dirty="0">
                <a:latin typeface="Franklin Gothic Book" panose="020B0503020102020204" pitchFamily="34" charset="0"/>
              </a:rPr>
              <a:t>Medical clearance means:</a:t>
            </a:r>
          </a:p>
          <a:p>
            <a:pPr lvl="1"/>
            <a:r>
              <a:rPr lang="en-US" dirty="0">
                <a:latin typeface="Franklin Gothic Book" panose="020B0503020102020204" pitchFamily="34" charset="0"/>
              </a:rPr>
              <a:t>All medical problems resolved </a:t>
            </a:r>
          </a:p>
          <a:p>
            <a:pPr lvl="1"/>
            <a:r>
              <a:rPr lang="en-US" dirty="0">
                <a:latin typeface="Franklin Gothic Book" panose="020B0503020102020204" pitchFamily="34" charset="0"/>
              </a:rPr>
              <a:t>No IVs in </a:t>
            </a:r>
          </a:p>
          <a:p>
            <a:pPr lvl="1"/>
            <a:r>
              <a:rPr lang="en-US" dirty="0">
                <a:latin typeface="Franklin Gothic Book" panose="020B0503020102020204" pitchFamily="34" charset="0"/>
              </a:rPr>
              <a:t>Medically stable </a:t>
            </a:r>
          </a:p>
          <a:p>
            <a:r>
              <a:rPr lang="en-US" dirty="0">
                <a:latin typeface="Franklin Gothic Book" panose="020B0503020102020204" pitchFamily="34" charset="0"/>
              </a:rPr>
              <a:t>Overdose patients are not medically clear if the overdose is still being addressed </a:t>
            </a:r>
          </a:p>
          <a:p>
            <a:r>
              <a:rPr lang="en-US" dirty="0">
                <a:latin typeface="Franklin Gothic Book" panose="020B0503020102020204" pitchFamily="34" charset="0"/>
              </a:rPr>
              <a:t>Check past charts </a:t>
            </a:r>
          </a:p>
          <a:p>
            <a:pPr lvl="1"/>
            <a:r>
              <a:rPr lang="en-US" dirty="0">
                <a:latin typeface="Franklin Gothic Book" panose="020B0503020102020204" pitchFamily="34" charset="0"/>
              </a:rPr>
              <a:t>Psychiatric patients may not be forthcoming with their PMHx </a:t>
            </a:r>
          </a:p>
          <a:p>
            <a:r>
              <a:rPr lang="en-US" dirty="0">
                <a:latin typeface="Franklin Gothic Book" panose="020B0503020102020204" pitchFamily="34" charset="0"/>
              </a:rPr>
              <a:t>Once cleared: </a:t>
            </a:r>
          </a:p>
          <a:p>
            <a:pPr lvl="1"/>
            <a:r>
              <a:rPr lang="en-US" dirty="0">
                <a:latin typeface="Franklin Gothic Book" panose="020B0503020102020204" pitchFamily="34" charset="0"/>
              </a:rPr>
              <a:t>Epic order “psych clearance” </a:t>
            </a:r>
          </a:p>
          <a:p>
            <a:pPr lvl="1"/>
            <a:r>
              <a:rPr lang="en-US" dirty="0">
                <a:latin typeface="Franklin Gothic Book" panose="020B0503020102020204" pitchFamily="34" charset="0"/>
              </a:rPr>
              <a:t>Alert patient’s nurse for CIU transfer to take place</a:t>
            </a:r>
          </a:p>
        </p:txBody>
      </p:sp>
    </p:spTree>
    <p:extLst>
      <p:ext uri="{BB962C8B-B14F-4D97-AF65-F5344CB8AC3E}">
        <p14:creationId xmlns:p14="http://schemas.microsoft.com/office/powerpoint/2010/main" val="384907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EA96-34BB-0C4B-AE73-CD0A65CE42CE}"/>
              </a:ext>
            </a:extLst>
          </p:cNvPr>
          <p:cNvSpPr>
            <a:spLocks noGrp="1"/>
          </p:cNvSpPr>
          <p:nvPr>
            <p:ph type="title"/>
          </p:nvPr>
        </p:nvSpPr>
        <p:spPr/>
        <p:txBody>
          <a:bodyPr/>
          <a:lstStyle/>
          <a:p>
            <a:r>
              <a:rPr lang="en-US" dirty="0">
                <a:latin typeface="Franklin Gothic Book" panose="020B0503020102020204" pitchFamily="34" charset="0"/>
              </a:rPr>
              <a:t>COVID-19 Considerations</a:t>
            </a:r>
          </a:p>
        </p:txBody>
      </p:sp>
      <p:sp>
        <p:nvSpPr>
          <p:cNvPr id="3" name="Content Placeholder 2">
            <a:extLst>
              <a:ext uri="{FF2B5EF4-FFF2-40B4-BE49-F238E27FC236}">
                <a16:creationId xmlns:a16="http://schemas.microsoft.com/office/drawing/2014/main" id="{7DBF1CE1-81A4-3740-B1C3-6DC45A8DADC3}"/>
              </a:ext>
            </a:extLst>
          </p:cNvPr>
          <p:cNvSpPr>
            <a:spLocks noGrp="1"/>
          </p:cNvSpPr>
          <p:nvPr>
            <p:ph sz="quarter" idx="1"/>
          </p:nvPr>
        </p:nvSpPr>
        <p:spPr>
          <a:xfrm>
            <a:off x="301752" y="1752600"/>
            <a:ext cx="8503920" cy="4495800"/>
          </a:xfrm>
        </p:spPr>
        <p:txBody>
          <a:bodyPr>
            <a:normAutofit fontScale="92500" lnSpcReduction="10000"/>
          </a:bodyPr>
          <a:lstStyle/>
          <a:p>
            <a:r>
              <a:rPr lang="en-US" dirty="0">
                <a:latin typeface="Franklin Gothic Book" panose="020B0503020102020204" pitchFamily="34" charset="0"/>
              </a:rPr>
              <a:t>PPE: we have it, it needs to be used appropriately. </a:t>
            </a:r>
          </a:p>
          <a:p>
            <a:pPr lvl="1"/>
            <a:r>
              <a:rPr lang="en-US" dirty="0">
                <a:latin typeface="Franklin Gothic Book" panose="020B0503020102020204" pitchFamily="34" charset="0"/>
              </a:rPr>
              <a:t>Located in the PPE carts in each section in the ED, ask a nurse or your attending to help locate</a:t>
            </a:r>
          </a:p>
          <a:p>
            <a:pPr lvl="1"/>
            <a:r>
              <a:rPr lang="en-US" dirty="0">
                <a:latin typeface="Franklin Gothic Book" panose="020B0503020102020204" pitchFamily="34" charset="0"/>
              </a:rPr>
              <a:t>Use </a:t>
            </a:r>
            <a:r>
              <a:rPr lang="en-US" dirty="0">
                <a:solidFill>
                  <a:srgbClr val="2289DE"/>
                </a:solidFill>
                <a:latin typeface="Franklin Gothic Book" panose="020B0503020102020204" pitchFamily="34" charset="0"/>
              </a:rPr>
              <a:t>ONE N95 </a:t>
            </a:r>
            <a:r>
              <a:rPr lang="en-US" dirty="0">
                <a:latin typeface="Franklin Gothic Book" panose="020B0503020102020204" pitchFamily="34" charset="0"/>
              </a:rPr>
              <a:t>(or equivalent mask) per shift </a:t>
            </a:r>
          </a:p>
          <a:p>
            <a:pPr lvl="2"/>
            <a:r>
              <a:rPr lang="en-US" dirty="0">
                <a:latin typeface="Franklin Gothic Book" panose="020B0503020102020204" pitchFamily="34" charset="0"/>
              </a:rPr>
              <a:t>You should know the size: regular or small </a:t>
            </a:r>
          </a:p>
          <a:p>
            <a:pPr lvl="1"/>
            <a:r>
              <a:rPr lang="en-US" dirty="0">
                <a:solidFill>
                  <a:srgbClr val="2289DE"/>
                </a:solidFill>
                <a:latin typeface="Franklin Gothic Book" panose="020B0503020102020204" pitchFamily="34" charset="0"/>
              </a:rPr>
              <a:t>Surgical masks</a:t>
            </a:r>
            <a:r>
              <a:rPr lang="en-US" dirty="0">
                <a:latin typeface="Franklin Gothic Book" panose="020B0503020102020204" pitchFamily="34" charset="0"/>
              </a:rPr>
              <a:t>: can be used to see non-respiratory complaints </a:t>
            </a:r>
          </a:p>
          <a:p>
            <a:pPr lvl="1"/>
            <a:r>
              <a:rPr lang="en-US" dirty="0">
                <a:solidFill>
                  <a:srgbClr val="2289DE"/>
                </a:solidFill>
                <a:latin typeface="Franklin Gothic Book" panose="020B0503020102020204" pitchFamily="34" charset="0"/>
              </a:rPr>
              <a:t>Face Shield/Gloves/ Disposable Gown/ Hair cover </a:t>
            </a:r>
            <a:r>
              <a:rPr lang="en-US" dirty="0">
                <a:latin typeface="Franklin Gothic Book" panose="020B0503020102020204" pitchFamily="34" charset="0"/>
              </a:rPr>
              <a:t>are used for invasive procedures (including IV insertion, etc.) </a:t>
            </a:r>
          </a:p>
          <a:p>
            <a:pPr lvl="1"/>
            <a:r>
              <a:rPr lang="en-US" dirty="0">
                <a:solidFill>
                  <a:srgbClr val="2289DE"/>
                </a:solidFill>
                <a:latin typeface="Franklin Gothic Book" panose="020B0503020102020204" pitchFamily="34" charset="0"/>
              </a:rPr>
              <a:t>P100 Masks </a:t>
            </a:r>
            <a:r>
              <a:rPr lang="en-US" dirty="0">
                <a:latin typeface="Franklin Gothic Book" panose="020B0503020102020204" pitchFamily="34" charset="0"/>
              </a:rPr>
              <a:t>are available in the ED to use for your shift. You must bring your own filters. </a:t>
            </a:r>
          </a:p>
          <a:p>
            <a:pPr lvl="2"/>
            <a:r>
              <a:rPr lang="en-US" dirty="0">
                <a:latin typeface="Franklin Gothic Book" panose="020B0503020102020204" pitchFamily="34" charset="0"/>
              </a:rPr>
              <a:t>Ask a nurse or attending where to locate these masks </a:t>
            </a:r>
          </a:p>
          <a:p>
            <a:pPr lvl="2"/>
            <a:r>
              <a:rPr lang="en-US" dirty="0">
                <a:latin typeface="Franklin Gothic Book" panose="020B0503020102020204" pitchFamily="34" charset="0"/>
              </a:rPr>
              <a:t>Must be returned at the end of your shift</a:t>
            </a:r>
          </a:p>
          <a:p>
            <a:pPr lvl="1"/>
            <a:r>
              <a:rPr lang="en-US" dirty="0">
                <a:latin typeface="Franklin Gothic Book" panose="020B0503020102020204" pitchFamily="34" charset="0"/>
              </a:rPr>
              <a:t>A mask must be worn at all times when at work</a:t>
            </a:r>
          </a:p>
        </p:txBody>
      </p:sp>
    </p:spTree>
    <p:extLst>
      <p:ext uri="{BB962C8B-B14F-4D97-AF65-F5344CB8AC3E}">
        <p14:creationId xmlns:p14="http://schemas.microsoft.com/office/powerpoint/2010/main" val="2290491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Franklin Gothic Book" panose="020B0503020102020204" pitchFamily="34" charset="0"/>
              </a:rPr>
              <a:t>THANK YOU FOR YOUR ATTENTION</a:t>
            </a:r>
          </a:p>
        </p:txBody>
      </p:sp>
      <p:sp>
        <p:nvSpPr>
          <p:cNvPr id="8" name="TextBox 7">
            <a:extLst>
              <a:ext uri="{FF2B5EF4-FFF2-40B4-BE49-F238E27FC236}">
                <a16:creationId xmlns:a16="http://schemas.microsoft.com/office/drawing/2014/main" id="{9AED4A8A-DFC2-FC05-5126-D699743548DF}"/>
              </a:ext>
            </a:extLst>
          </p:cNvPr>
          <p:cNvSpPr txBox="1"/>
          <p:nvPr/>
        </p:nvSpPr>
        <p:spPr>
          <a:xfrm>
            <a:off x="1943100" y="3200400"/>
            <a:ext cx="5257800" cy="1754326"/>
          </a:xfrm>
          <a:prstGeom prst="rect">
            <a:avLst/>
          </a:prstGeom>
          <a:noFill/>
        </p:spPr>
        <p:txBody>
          <a:bodyPr wrap="square" rtlCol="0">
            <a:spAutoFit/>
          </a:bodyPr>
          <a:lstStyle/>
          <a:p>
            <a:pPr algn="ctr"/>
            <a:r>
              <a:rPr lang="en-US" dirty="0"/>
              <a:t>Questions/Concerns?</a:t>
            </a:r>
          </a:p>
          <a:p>
            <a:pPr algn="ctr"/>
            <a:r>
              <a:rPr lang="en-US" dirty="0"/>
              <a:t>Please contact the EM Chiefs</a:t>
            </a:r>
          </a:p>
          <a:p>
            <a:pPr algn="ctr"/>
            <a:r>
              <a:rPr lang="en-US" dirty="0"/>
              <a:t>Or </a:t>
            </a:r>
          </a:p>
          <a:p>
            <a:pPr algn="ctr"/>
            <a:r>
              <a:rPr lang="en-US" dirty="0"/>
              <a:t>Dylan Devlin, MD</a:t>
            </a:r>
          </a:p>
          <a:p>
            <a:pPr algn="ctr"/>
            <a:r>
              <a:rPr lang="en-US" dirty="0"/>
              <a:t>Director of Off-Service Residents</a:t>
            </a:r>
          </a:p>
          <a:p>
            <a:pPr algn="ctr"/>
            <a:r>
              <a:rPr lang="en-US" dirty="0"/>
              <a:t>dylan.devlin@yale.edu</a:t>
            </a:r>
          </a:p>
        </p:txBody>
      </p:sp>
    </p:spTree>
    <p:extLst>
      <p:ext uri="{BB962C8B-B14F-4D97-AF65-F5344CB8AC3E}">
        <p14:creationId xmlns:p14="http://schemas.microsoft.com/office/powerpoint/2010/main" val="51052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E640F-930F-2B48-8B81-8421A047D3E1}"/>
              </a:ext>
            </a:extLst>
          </p:cNvPr>
          <p:cNvSpPr>
            <a:spLocks noGrp="1"/>
          </p:cNvSpPr>
          <p:nvPr>
            <p:ph type="title"/>
          </p:nvPr>
        </p:nvSpPr>
        <p:spPr/>
        <p:txBody>
          <a:bodyPr/>
          <a:lstStyle/>
          <a:p>
            <a:r>
              <a:rPr lang="en-US" dirty="0">
                <a:latin typeface="Franklin Gothic Book" panose="020B0503020102020204" pitchFamily="34" charset="0"/>
              </a:rPr>
              <a:t>COVID-19 Considerations</a:t>
            </a:r>
          </a:p>
        </p:txBody>
      </p:sp>
      <p:sp>
        <p:nvSpPr>
          <p:cNvPr id="3" name="Content Placeholder 2">
            <a:extLst>
              <a:ext uri="{FF2B5EF4-FFF2-40B4-BE49-F238E27FC236}">
                <a16:creationId xmlns:a16="http://schemas.microsoft.com/office/drawing/2014/main" id="{063E3BA2-D62D-D84C-B4B7-727C0F11BB55}"/>
              </a:ext>
            </a:extLst>
          </p:cNvPr>
          <p:cNvSpPr>
            <a:spLocks noGrp="1"/>
          </p:cNvSpPr>
          <p:nvPr>
            <p:ph sz="quarter" idx="1"/>
          </p:nvPr>
        </p:nvSpPr>
        <p:spPr/>
        <p:txBody>
          <a:bodyPr/>
          <a:lstStyle/>
          <a:p>
            <a:r>
              <a:rPr lang="en-US" dirty="0">
                <a:latin typeface="Franklin Gothic Book" panose="020B0503020102020204" pitchFamily="34" charset="0"/>
              </a:rPr>
              <a:t>Stay safe: </a:t>
            </a:r>
          </a:p>
          <a:p>
            <a:pPr lvl="1"/>
            <a:r>
              <a:rPr lang="en-US" dirty="0">
                <a:latin typeface="Franklin Gothic Book" panose="020B0503020102020204" pitchFamily="34" charset="0"/>
              </a:rPr>
              <a:t>Never enter a patient room without appropriate PPE </a:t>
            </a:r>
          </a:p>
          <a:p>
            <a:r>
              <a:rPr lang="en-US" dirty="0">
                <a:latin typeface="Franklin Gothic Book" panose="020B0503020102020204" pitchFamily="34" charset="0"/>
              </a:rPr>
              <a:t>Stay adjustable: </a:t>
            </a:r>
          </a:p>
          <a:p>
            <a:pPr lvl="1"/>
            <a:r>
              <a:rPr lang="en-US" dirty="0">
                <a:latin typeface="Franklin Gothic Book" panose="020B0503020102020204" pitchFamily="34" charset="0"/>
              </a:rPr>
              <a:t>Things change daily: administratively and clinically, the attendings and residents in the ED will be familiar with the most up to date information, please approach them with any questions</a:t>
            </a:r>
          </a:p>
        </p:txBody>
      </p:sp>
    </p:spTree>
    <p:extLst>
      <p:ext uri="{BB962C8B-B14F-4D97-AF65-F5344CB8AC3E}">
        <p14:creationId xmlns:p14="http://schemas.microsoft.com/office/powerpoint/2010/main" val="1688221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a:bodyPr>
          <a:lstStyle/>
          <a:p>
            <a:r>
              <a:rPr lang="en-US" dirty="0"/>
              <a:t>ED Layout </a:t>
            </a:r>
          </a:p>
        </p:txBody>
      </p:sp>
      <p:sp>
        <p:nvSpPr>
          <p:cNvPr id="3" name="Content Placeholder 2"/>
          <p:cNvSpPr>
            <a:spLocks noGrp="1"/>
          </p:cNvSpPr>
          <p:nvPr>
            <p:ph sz="quarter" idx="1"/>
          </p:nvPr>
        </p:nvSpPr>
        <p:spPr>
          <a:xfrm>
            <a:off x="228600" y="1447800"/>
            <a:ext cx="8686800" cy="4876800"/>
          </a:xfrm>
        </p:spPr>
        <p:txBody>
          <a:bodyPr>
            <a:normAutofit fontScale="85000" lnSpcReduction="20000"/>
          </a:bodyPr>
          <a:lstStyle/>
          <a:p>
            <a:pPr>
              <a:lnSpc>
                <a:spcPct val="120000"/>
              </a:lnSpc>
            </a:pPr>
            <a:r>
              <a:rPr lang="en-US" dirty="0">
                <a:latin typeface="Franklin Gothic Book" panose="020B0503020102020204" pitchFamily="34" charset="0"/>
              </a:rPr>
              <a:t>Section A: Mixed Acuity- open 24/7</a:t>
            </a:r>
          </a:p>
          <a:p>
            <a:pPr lvl="1">
              <a:lnSpc>
                <a:spcPct val="120000"/>
              </a:lnSpc>
            </a:pPr>
            <a:r>
              <a:rPr lang="en-US" dirty="0">
                <a:latin typeface="Franklin Gothic Book" panose="020B0503020102020204" pitchFamily="34" charset="0"/>
              </a:rPr>
              <a:t>Staffing:</a:t>
            </a:r>
          </a:p>
          <a:p>
            <a:pPr lvl="2">
              <a:lnSpc>
                <a:spcPct val="120000"/>
              </a:lnSpc>
            </a:pPr>
            <a:r>
              <a:rPr lang="en-US" dirty="0">
                <a:latin typeface="Franklin Gothic Book" panose="020B0503020102020204" pitchFamily="34" charset="0"/>
              </a:rPr>
              <a:t>2 attendings 9am-1am (1 attending 1am-9am).</a:t>
            </a:r>
          </a:p>
          <a:p>
            <a:pPr lvl="2">
              <a:lnSpc>
                <a:spcPct val="120000"/>
              </a:lnSpc>
            </a:pPr>
            <a:r>
              <a:rPr lang="en-US" dirty="0">
                <a:latin typeface="Franklin Gothic Book" panose="020B0503020102020204" pitchFamily="34" charset="0"/>
              </a:rPr>
              <a:t>Any off-service resident may be assigned to A side.</a:t>
            </a:r>
          </a:p>
          <a:p>
            <a:pPr lvl="2">
              <a:lnSpc>
                <a:spcPct val="120000"/>
              </a:lnSpc>
            </a:pPr>
            <a:r>
              <a:rPr lang="en-US" dirty="0">
                <a:latin typeface="Franklin Gothic Book" panose="020B0503020102020204" pitchFamily="34" charset="0"/>
              </a:rPr>
              <a:t>The off-service residents will present all patients to the PGY4 EM resident.</a:t>
            </a:r>
          </a:p>
          <a:p>
            <a:pPr lvl="1">
              <a:lnSpc>
                <a:spcPct val="120000"/>
              </a:lnSpc>
            </a:pPr>
            <a:r>
              <a:rPr lang="en-US" dirty="0">
                <a:latin typeface="Franklin Gothic Book" panose="020B0503020102020204" pitchFamily="34" charset="0"/>
              </a:rPr>
              <a:t>Trauma: All trauma patients that go to resuscitation bays are designated as “full” or “modified” trauma </a:t>
            </a:r>
          </a:p>
          <a:p>
            <a:pPr lvl="2">
              <a:lnSpc>
                <a:spcPct val="120000"/>
              </a:lnSpc>
            </a:pPr>
            <a:r>
              <a:rPr lang="en-US" dirty="0">
                <a:latin typeface="Franklin Gothic Book" panose="020B0503020102020204" pitchFamily="34" charset="0"/>
              </a:rPr>
              <a:t>Off-service residents </a:t>
            </a:r>
            <a:r>
              <a:rPr lang="en-US" dirty="0">
                <a:solidFill>
                  <a:srgbClr val="1B6FB5"/>
                </a:solidFill>
                <a:latin typeface="Franklin Gothic Book" panose="020B0503020102020204" pitchFamily="34" charset="0"/>
              </a:rPr>
              <a:t>are not responsible </a:t>
            </a:r>
            <a:r>
              <a:rPr lang="en-US" dirty="0">
                <a:latin typeface="Franklin Gothic Book" panose="020B0503020102020204" pitchFamily="34" charset="0"/>
              </a:rPr>
              <a:t>for taking care of “modified” or “full” trauma.</a:t>
            </a:r>
          </a:p>
          <a:p>
            <a:pPr lvl="2">
              <a:lnSpc>
                <a:spcPct val="120000"/>
              </a:lnSpc>
            </a:pPr>
            <a:r>
              <a:rPr lang="en-US" dirty="0">
                <a:latin typeface="Franklin Gothic Book" panose="020B0503020102020204" pitchFamily="34" charset="0"/>
              </a:rPr>
              <a:t>Off-service residents </a:t>
            </a:r>
            <a:r>
              <a:rPr lang="en-US" dirty="0">
                <a:solidFill>
                  <a:srgbClr val="1B6FB5"/>
                </a:solidFill>
                <a:latin typeface="Franklin Gothic Book" panose="020B0503020102020204" pitchFamily="34" charset="0"/>
              </a:rPr>
              <a:t>are responsible </a:t>
            </a:r>
            <a:r>
              <a:rPr lang="en-US" dirty="0">
                <a:latin typeface="Franklin Gothic Book" panose="020B0503020102020204" pitchFamily="34" charset="0"/>
              </a:rPr>
              <a:t>for trauma patients that don’t meet “modified” or “full” trauma criteria.</a:t>
            </a:r>
          </a:p>
          <a:p>
            <a:pPr lvl="1">
              <a:lnSpc>
                <a:spcPct val="120000"/>
              </a:lnSpc>
            </a:pPr>
            <a:r>
              <a:rPr lang="en-US" dirty="0">
                <a:latin typeface="Franklin Gothic Book" panose="020B0503020102020204" pitchFamily="34" charset="0"/>
              </a:rPr>
              <a:t>Resuscitation Rooms- ”R- Rooms”</a:t>
            </a:r>
          </a:p>
          <a:p>
            <a:pPr lvl="2">
              <a:lnSpc>
                <a:spcPct val="120000"/>
              </a:lnSpc>
            </a:pPr>
            <a:r>
              <a:rPr lang="en-US" dirty="0">
                <a:latin typeface="Franklin Gothic Book" panose="020B0503020102020204" pitchFamily="34" charset="0"/>
              </a:rPr>
              <a:t>Highest acuity patients go to these rooms. </a:t>
            </a:r>
          </a:p>
          <a:p>
            <a:pPr lvl="2">
              <a:lnSpc>
                <a:spcPct val="120000"/>
              </a:lnSpc>
            </a:pPr>
            <a:r>
              <a:rPr lang="en-US" dirty="0">
                <a:latin typeface="Franklin Gothic Book" panose="020B0503020102020204" pitchFamily="34" charset="0"/>
              </a:rPr>
              <a:t>Discuss with the PGY4 on A side which R rooms you should be designated to (generally R1 and R2), respond to these R rooms when the alert is made overhead.</a:t>
            </a:r>
          </a:p>
          <a:p>
            <a:pPr marL="0" indent="0">
              <a:lnSpc>
                <a:spcPct val="120000"/>
              </a:lnSpc>
              <a:buNone/>
            </a:pPr>
            <a:endParaRPr lang="en-US" dirty="0">
              <a:latin typeface="Franklin Gothic Book" panose="020B0503020102020204" pitchFamily="34" charset="0"/>
            </a:endParaRPr>
          </a:p>
          <a:p>
            <a:pPr marL="320040" lvl="1" indent="0">
              <a:lnSpc>
                <a:spcPct val="120000"/>
              </a:lnSpc>
              <a:buNone/>
            </a:pPr>
            <a:endParaRPr lang="en-US" dirty="0">
              <a:latin typeface="Franklin Gothic Book" panose="020B0503020102020204" pitchFamily="34" charset="0"/>
            </a:endParaRPr>
          </a:p>
        </p:txBody>
      </p:sp>
    </p:spTree>
    <p:extLst>
      <p:ext uri="{BB962C8B-B14F-4D97-AF65-F5344CB8AC3E}">
        <p14:creationId xmlns:p14="http://schemas.microsoft.com/office/powerpoint/2010/main" val="1611088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1E225-1A1B-6949-8400-6C77848F5321}"/>
              </a:ext>
            </a:extLst>
          </p:cNvPr>
          <p:cNvSpPr>
            <a:spLocks noGrp="1"/>
          </p:cNvSpPr>
          <p:nvPr>
            <p:ph sz="quarter" idx="1"/>
          </p:nvPr>
        </p:nvSpPr>
        <p:spPr>
          <a:xfrm>
            <a:off x="152400" y="1447800"/>
            <a:ext cx="8839200" cy="4876800"/>
          </a:xfrm>
        </p:spPr>
        <p:txBody>
          <a:bodyPr>
            <a:noAutofit/>
          </a:bodyPr>
          <a:lstStyle/>
          <a:p>
            <a:pPr>
              <a:lnSpc>
                <a:spcPct val="120000"/>
              </a:lnSpc>
            </a:pPr>
            <a:r>
              <a:rPr lang="en-US" sz="2200" dirty="0">
                <a:latin typeface="Franklin Gothic Book" panose="020B0503020102020204" pitchFamily="34" charset="0"/>
              </a:rPr>
              <a:t>Section B: Mixed Acuity- open 24/7</a:t>
            </a:r>
          </a:p>
          <a:p>
            <a:pPr lvl="1">
              <a:lnSpc>
                <a:spcPct val="120000"/>
              </a:lnSpc>
            </a:pPr>
            <a:r>
              <a:rPr lang="en-US" sz="1800" dirty="0">
                <a:solidFill>
                  <a:schemeClr val="tx1"/>
                </a:solidFill>
                <a:latin typeface="Franklin Gothic Book" panose="020B0503020102020204" pitchFamily="34" charset="0"/>
              </a:rPr>
              <a:t>May still get trauma patients that are not “full” or “modified” traumas</a:t>
            </a:r>
          </a:p>
          <a:p>
            <a:pPr lvl="1">
              <a:lnSpc>
                <a:spcPct val="120000"/>
              </a:lnSpc>
            </a:pPr>
            <a:r>
              <a:rPr lang="en-US" sz="1800" dirty="0">
                <a:solidFill>
                  <a:schemeClr val="tx1"/>
                </a:solidFill>
                <a:latin typeface="Franklin Gothic Book" panose="020B0503020102020204" pitchFamily="34" charset="0"/>
              </a:rPr>
              <a:t>At least 2 residents, always at least 1 senior EM resident (PGY2-4)</a:t>
            </a:r>
          </a:p>
          <a:p>
            <a:pPr lvl="1">
              <a:lnSpc>
                <a:spcPct val="120000"/>
              </a:lnSpc>
            </a:pPr>
            <a:r>
              <a:rPr lang="en-US" sz="1800" dirty="0">
                <a:solidFill>
                  <a:schemeClr val="tx1"/>
                </a:solidFill>
                <a:latin typeface="Franklin Gothic Book" panose="020B0503020102020204" pitchFamily="34" charset="0"/>
              </a:rPr>
              <a:t>Staff patients directly with the attending</a:t>
            </a:r>
          </a:p>
          <a:p>
            <a:pPr>
              <a:lnSpc>
                <a:spcPct val="120000"/>
              </a:lnSpc>
            </a:pPr>
            <a:r>
              <a:rPr lang="en-US" sz="2200" dirty="0">
                <a:latin typeface="Franklin Gothic Book" panose="020B0503020102020204" pitchFamily="34" charset="0"/>
              </a:rPr>
              <a:t>Section C : Boarding/Admitted Patients</a:t>
            </a:r>
          </a:p>
          <a:p>
            <a:pPr lvl="1">
              <a:lnSpc>
                <a:spcPct val="120000"/>
              </a:lnSpc>
            </a:pPr>
            <a:r>
              <a:rPr lang="en-US" sz="1800" dirty="0">
                <a:solidFill>
                  <a:schemeClr val="tx1"/>
                </a:solidFill>
                <a:latin typeface="Franklin Gothic Book" panose="020B0503020102020204" pitchFamily="34" charset="0"/>
              </a:rPr>
              <a:t>You will not work any of these shifts</a:t>
            </a:r>
          </a:p>
          <a:p>
            <a:pPr>
              <a:lnSpc>
                <a:spcPct val="120000"/>
              </a:lnSpc>
            </a:pPr>
            <a:r>
              <a:rPr lang="en-US" sz="2200" dirty="0">
                <a:latin typeface="Franklin Gothic Book" panose="020B0503020102020204" pitchFamily="34" charset="0"/>
              </a:rPr>
              <a:t>Annex: Lower acuity</a:t>
            </a:r>
          </a:p>
          <a:p>
            <a:pPr lvl="1">
              <a:lnSpc>
                <a:spcPct val="120000"/>
              </a:lnSpc>
            </a:pPr>
            <a:r>
              <a:rPr lang="en-US" sz="1700" dirty="0">
                <a:latin typeface="Franklin Gothic Book" panose="020B0503020102020204" pitchFamily="34" charset="0"/>
              </a:rPr>
              <a:t>Staffed by APPS; you will not work any of these shifts</a:t>
            </a:r>
          </a:p>
          <a:p>
            <a:pPr>
              <a:lnSpc>
                <a:spcPct val="120000"/>
              </a:lnSpc>
            </a:pPr>
            <a:r>
              <a:rPr lang="en-US" sz="2200" dirty="0">
                <a:latin typeface="Franklin Gothic Book" panose="020B0503020102020204" pitchFamily="34" charset="0"/>
              </a:rPr>
              <a:t>Express Care: Lower Acuity- occasionally open during busy times</a:t>
            </a:r>
          </a:p>
          <a:p>
            <a:pPr lvl="1">
              <a:lnSpc>
                <a:spcPct val="120000"/>
              </a:lnSpc>
            </a:pPr>
            <a:r>
              <a:rPr lang="en-US" sz="1800" dirty="0">
                <a:solidFill>
                  <a:schemeClr val="tx1"/>
                </a:solidFill>
                <a:latin typeface="Franklin Gothic Book" panose="020B0503020102020204" pitchFamily="34" charset="0"/>
              </a:rPr>
              <a:t>Located in the ambulance bay and hallway beds in A side</a:t>
            </a:r>
          </a:p>
          <a:p>
            <a:pPr lvl="1">
              <a:lnSpc>
                <a:spcPct val="120000"/>
              </a:lnSpc>
            </a:pPr>
            <a:r>
              <a:rPr lang="en-US" sz="1800" dirty="0">
                <a:solidFill>
                  <a:schemeClr val="tx1"/>
                </a:solidFill>
                <a:latin typeface="Franklin Gothic Book" panose="020B0503020102020204" pitchFamily="34" charset="0"/>
              </a:rPr>
              <a:t>Staff patients directly with the attending</a:t>
            </a:r>
          </a:p>
          <a:p>
            <a:pPr marL="0" indent="0" algn="ctr">
              <a:lnSpc>
                <a:spcPct val="120000"/>
              </a:lnSpc>
              <a:buNone/>
            </a:pPr>
            <a:r>
              <a:rPr lang="en-US" sz="2200" dirty="0">
                <a:solidFill>
                  <a:srgbClr val="1B6FB5"/>
                </a:solidFill>
                <a:latin typeface="Franklin Gothic Book" panose="020B0503020102020204" pitchFamily="34" charset="0"/>
              </a:rPr>
              <a:t>TRIAGE IS NOT A PERFECT SCIENCE- APPROACH EACH PATIENT AS IF THEY COULD BE VERY SICK</a:t>
            </a:r>
          </a:p>
          <a:p>
            <a:endParaRPr lang="en-US" sz="2200" dirty="0">
              <a:latin typeface="Franklin Gothic Book" panose="020B0503020102020204" pitchFamily="34" charset="0"/>
            </a:endParaRPr>
          </a:p>
        </p:txBody>
      </p:sp>
      <p:sp>
        <p:nvSpPr>
          <p:cNvPr id="4" name="Title 1">
            <a:extLst>
              <a:ext uri="{FF2B5EF4-FFF2-40B4-BE49-F238E27FC236}">
                <a16:creationId xmlns:a16="http://schemas.microsoft.com/office/drawing/2014/main" id="{BD20175D-C8C1-184C-841E-965A935C3014}"/>
              </a:ext>
            </a:extLst>
          </p:cNvPr>
          <p:cNvSpPr>
            <a:spLocks noGrp="1"/>
          </p:cNvSpPr>
          <p:nvPr>
            <p:ph type="title"/>
          </p:nvPr>
        </p:nvSpPr>
        <p:spPr/>
        <p:txBody>
          <a:bodyPr>
            <a:normAutofit/>
          </a:bodyPr>
          <a:lstStyle/>
          <a:p>
            <a:r>
              <a:rPr lang="en-US" dirty="0"/>
              <a:t>ED Layout </a:t>
            </a:r>
          </a:p>
        </p:txBody>
      </p:sp>
    </p:spTree>
    <p:extLst>
      <p:ext uri="{BB962C8B-B14F-4D97-AF65-F5344CB8AC3E}">
        <p14:creationId xmlns:p14="http://schemas.microsoft.com/office/powerpoint/2010/main" val="18758868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14038</TotalTime>
  <Words>4112</Words>
  <Application>Microsoft Office PowerPoint</Application>
  <PresentationFormat>On-screen Show (4:3)</PresentationFormat>
  <Paragraphs>579</Paragraphs>
  <Slides>60</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Cambria</vt:lpstr>
      <vt:lpstr>Franklin Gothic Book</vt:lpstr>
      <vt:lpstr>Georgia</vt:lpstr>
      <vt:lpstr>Wingdings</vt:lpstr>
      <vt:lpstr>Wingdings 2</vt:lpstr>
      <vt:lpstr>Civic</vt:lpstr>
      <vt:lpstr>Welcome to the ED Orientation on-line module</vt:lpstr>
      <vt:lpstr>Goal of this Orientation</vt:lpstr>
      <vt:lpstr>ED Rotation Orientation Process and Resources</vt:lpstr>
      <vt:lpstr>Objectives of this Orientation </vt:lpstr>
      <vt:lpstr>LOGISTICS OF WORKING IN THE ED</vt:lpstr>
      <vt:lpstr>COVID-19 Considerations</vt:lpstr>
      <vt:lpstr>COVID-19 Considerations</vt:lpstr>
      <vt:lpstr>ED Layout </vt:lpstr>
      <vt:lpstr>ED Layout </vt:lpstr>
      <vt:lpstr>ED Layout- Other areas</vt:lpstr>
      <vt:lpstr>Your team: </vt:lpstr>
      <vt:lpstr>Your ED shift: Arrival and Sign-out</vt:lpstr>
      <vt:lpstr>Your ED shift: Seeing patients</vt:lpstr>
      <vt:lpstr>Your ED shift: Signing up for patients</vt:lpstr>
      <vt:lpstr>Your ED shift: Orders</vt:lpstr>
      <vt:lpstr>Your ED Shift: Notes</vt:lpstr>
      <vt:lpstr>Your ED Shift: Notes</vt:lpstr>
      <vt:lpstr>Your ED Shift: Notes</vt:lpstr>
      <vt:lpstr>Your ED Shift: Notes</vt:lpstr>
      <vt:lpstr>Your ED shift: Disposition</vt:lpstr>
      <vt:lpstr>Your ED shift: Admission vs. Observation</vt:lpstr>
      <vt:lpstr>Your ED Shift: Medical Admission</vt:lpstr>
      <vt:lpstr>Your ED Shift: Admission</vt:lpstr>
      <vt:lpstr>Your ED Shift: Admission to an ICU</vt:lpstr>
      <vt:lpstr>Your ED shift: Admission to CPC</vt:lpstr>
      <vt:lpstr>Your ED shift: Placement in ED observation</vt:lpstr>
      <vt:lpstr>Your ED Shift: Discharge</vt:lpstr>
      <vt:lpstr>Your ED Shift: Discharge</vt:lpstr>
      <vt:lpstr>Your ED Shift: Discharge</vt:lpstr>
      <vt:lpstr>Other ED Pearls</vt:lpstr>
      <vt:lpstr>PowerPoint Presentation</vt:lpstr>
      <vt:lpstr>Common Order Errors</vt:lpstr>
      <vt:lpstr>Common Lab orders </vt:lpstr>
      <vt:lpstr>ED Referrals</vt:lpstr>
      <vt:lpstr>Safe Discharge</vt:lpstr>
      <vt:lpstr>PowerPoint Presentation</vt:lpstr>
      <vt:lpstr>Chest Pain: Background</vt:lpstr>
      <vt:lpstr>ACS: STEMI=CATH LAB ACTIVATION</vt:lpstr>
      <vt:lpstr>ACS: STEMI=CATH LAB ACTIVATION</vt:lpstr>
      <vt:lpstr>ACS: “Good Story”</vt:lpstr>
      <vt:lpstr>Chest Pain Patient Disposition</vt:lpstr>
      <vt:lpstr>Cocaine Use Chest Pain</vt:lpstr>
      <vt:lpstr>PowerPoint Presentation</vt:lpstr>
      <vt:lpstr>PowerPoint Presentation</vt:lpstr>
      <vt:lpstr>Anaphylaxis/Angioedema</vt:lpstr>
      <vt:lpstr>PowerPoint Presentation</vt:lpstr>
      <vt:lpstr>The Trauma Patient</vt:lpstr>
      <vt:lpstr>Clearing a C-Collar</vt:lpstr>
      <vt:lpstr>Trauma ABCDE’s</vt:lpstr>
      <vt:lpstr>FAST Exam</vt:lpstr>
      <vt:lpstr>“Pan-Scan”</vt:lpstr>
      <vt:lpstr>More Trauma Pearls</vt:lpstr>
      <vt:lpstr>PowerPoint Presentation</vt:lpstr>
      <vt:lpstr>Intoxication</vt:lpstr>
      <vt:lpstr>Intoxicated Patients</vt:lpstr>
      <vt:lpstr>Overdose: Physical Exam</vt:lpstr>
      <vt:lpstr>Overdose</vt:lpstr>
      <vt:lpstr>PowerPoint Presentation</vt:lpstr>
      <vt:lpstr>Medical Clearance</vt:lpstr>
      <vt:lpstr>THANK YOU FOR YOUR ATTENTION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ED orientation</dc:title>
  <dc:creator>Tsyrulnik, Alina</dc:creator>
  <cp:lastModifiedBy>Dylan Devlin</cp:lastModifiedBy>
  <cp:revision>138</cp:revision>
  <dcterms:created xsi:type="dcterms:W3CDTF">2012-12-12T18:11:06Z</dcterms:created>
  <dcterms:modified xsi:type="dcterms:W3CDTF">2023-01-14T16:13:43Z</dcterms:modified>
</cp:coreProperties>
</file>